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Lst>
  <p:sldSz cy="5143500" cx="9144000"/>
  <p:notesSz cx="6858000" cy="9144000"/>
  <p:embeddedFontLst>
    <p:embeddedFont>
      <p:font typeface="Press Start 2P"/>
      <p:regular r:id="rId114"/>
    </p:embeddedFont>
    <p:embeddedFont>
      <p:font typeface="DM Sans"/>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DMSans-boldItalic.fntdata"/><Relationship Id="rId117" Type="http://schemas.openxmlformats.org/officeDocument/2006/relationships/font" Target="fonts/DMSans-italic.fntdata"/><Relationship Id="rId116" Type="http://schemas.openxmlformats.org/officeDocument/2006/relationships/font" Target="fonts/DMSans-bold.fntdata"/><Relationship Id="rId115" Type="http://schemas.openxmlformats.org/officeDocument/2006/relationships/font" Target="fonts/DMSans-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PressStart2P-regular.fntdata"/><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cmu.edu/pub_files/pub1/thrun_sebastian_1993_1/thrun_sebastian_1993_1.pdf"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cmu.edu/pub_files/pub1/thrun_sebastian_1993_1/thrun_sebastian_1993_1.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cmu.edu/pub_files/pub1/thrun_sebastian_1993_1/thrun_sebastian_1993_1.pdf"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cmu.edu/pub_files/pub1/thrun_sebastian_1993_1/thrun_sebastian_1993_1.pdf"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cmu.edu/pub_files/pub1/thrun_sebastian_1993_1/thrun_sebastian_1993_1.pdf"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cmu.edu/pub_files/pub1/thrun_sebastian_1993_1/thrun_sebastian_1993_1.pdf"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cmu.edu/pub_files/pub1/thrun_sebastian_1993_1/thrun_sebastian_1993_1.pdf"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cmu.edu/pub_files/pub1/thrun_sebastian_1993_1/thrun_sebastian_1993_1.pdf"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i.cmu.edu/pub_files/pub1/thrun_sebastian_1993_1/thrun_sebastian_1993_1.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d8eb2ab1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d8eb2ab1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4d8eb2ab11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4d8eb2ab11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4d8eb2ab11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4d8eb2ab11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4d8eb2ab11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4d8eb2ab11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4d8eb2ab11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4d8eb2ab11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4d8eb2ab11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4d8eb2ab11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4d8eb2ab11_2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4d8eb2ab11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4d8eb2ab11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4d8eb2ab11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4d8eb2ab11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4d8eb2ab11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e4ffe4d3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4e4ffe4d3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d8eb2ab1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d8eb2ab1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d8eb2ab1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d8eb2ab1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d8eb2ab1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d8eb2ab1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d8eb2ab1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d8eb2ab1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d8eb2ab1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d8eb2ab1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d8eb2ab1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d8eb2ab1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d8eb2ab1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d8eb2ab1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d8eb2ab1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d8eb2ab1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d8eb2ab1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d8eb2ab1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e4ffe4d3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e4ffe4d3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d8eb2ab1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d8eb2ab1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d8eb2ab1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4d8eb2ab1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d8eb2ab1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d8eb2ab1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d8eb2ab1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d8eb2ab1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d8eb2ab1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4d8eb2ab1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e53277d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4e53277d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e53277d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e53277d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e53277d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e53277d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e53277d4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e53277d4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e53277d4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4e53277d4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d3328f9b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d3328f9b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4e53277d4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4e53277d4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e53277d4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e53277d4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e53277d4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e53277d4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e53277d4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e53277d4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e53277d4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e53277d4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4e53277d4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4e53277d4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e53277d4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4e53277d4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e53277d4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4e53277d4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e53277d4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e53277d4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4e53277d4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4e53277d4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d8eb2ab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d8eb2ab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4e53277d4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4e53277d4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e53277d4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e53277d4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4e53277d4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4e53277d4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e53277d4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4e53277d4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e53277d4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4e53277d4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4e4ffe45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4e4ffe45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e4ffe45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4e4ffe45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e4ffe45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e4ffe45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e4ffe455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e4ffe455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4e4ffe455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4e4ffe455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d8eb2ab1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d8eb2ab1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4e4ffe45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4e4ffe45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4e4ffe455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4e4ffe455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e4ffe455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4e4ffe455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4e4ffe455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4e4ffe455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4e4ffe455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4e4ffe455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4e4ffe455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4e4ffe455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4e4ffe455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4e4ffe455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4e4ffe455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4e4ffe455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e4ffe455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4e4ffe455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4e4ffe455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4e4ffe455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d8eb2ab1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d8eb2ab1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4e4ffe455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4e4ffe455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4e4ffe455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4e4ffe455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4e4ffe455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4e4ffe455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4e4ffe455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4e4ffe455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4e4ffe455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4e4ffe455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e4ffe455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4e4ffe455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4e4ffe455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4e4ffe455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4e4ffe455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4e4ffe455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4e4ffe4d3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4e4ffe4d3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https://www.ri.cmu.edu/pub_files/pub1/thrun_sebastian_1993_1/thrun_sebastian_1993_1.pdf</a:t>
            </a:r>
            <a:endParaRPr/>
          </a:p>
          <a:p>
            <a:pPr indent="0" lvl="0" marL="0" rtl="0" algn="l">
              <a:spcBef>
                <a:spcPts val="0"/>
              </a:spcBef>
              <a:spcAft>
                <a:spcPts val="0"/>
              </a:spcAft>
              <a:buNone/>
            </a:pPr>
            <a:r>
              <a:rPr lang="en"/>
              <a:t>^ If actions are uniformly distributed over [-ε, ε], each target is overestimated proportionately to ε</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4e4ffe4d3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4e4ffe4d3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https://www.ri.cmu.edu/pub_files/pub1/thrun_sebastian_1993_1/thrun_sebastian_1993_1.pdf</a:t>
            </a:r>
            <a:endParaRPr/>
          </a:p>
          <a:p>
            <a:pPr indent="0" lvl="0" marL="0" rtl="0" algn="l">
              <a:spcBef>
                <a:spcPts val="0"/>
              </a:spcBef>
              <a:spcAft>
                <a:spcPts val="0"/>
              </a:spcAft>
              <a:buNone/>
            </a:pPr>
            <a:r>
              <a:rPr lang="en"/>
              <a:t>^ If actions are uniformly distributed over [-ε, ε], each target is overestimated proportionately to ε</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d8eb2ab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d8eb2ab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4e4ffe4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4e4ffe4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https://www.ri.cmu.edu/pub_files/pub1/thrun_sebastian_1993_1/thrun_sebastian_1993_1.pdf</a:t>
            </a:r>
            <a:endParaRPr/>
          </a:p>
          <a:p>
            <a:pPr indent="0" lvl="0" marL="0" rtl="0" algn="l">
              <a:spcBef>
                <a:spcPts val="0"/>
              </a:spcBef>
              <a:spcAft>
                <a:spcPts val="0"/>
              </a:spcAft>
              <a:buNone/>
            </a:pPr>
            <a:r>
              <a:rPr lang="en"/>
              <a:t>^ If actions are uniformly distributed over [-ε, ε], each target is overestimated proportionately to ε</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e4ffe4d3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4e4ffe4d3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https://www.ri.cmu.edu/pub_files/pub1/thrun_sebastian_1993_1/thrun_sebastian_1993_1.pdf</a:t>
            </a:r>
            <a:endParaRPr/>
          </a:p>
          <a:p>
            <a:pPr indent="0" lvl="0" marL="0" rtl="0" algn="l">
              <a:spcBef>
                <a:spcPts val="0"/>
              </a:spcBef>
              <a:spcAft>
                <a:spcPts val="0"/>
              </a:spcAft>
              <a:buNone/>
            </a:pPr>
            <a:r>
              <a:rPr lang="en"/>
              <a:t>^ If actions are uniformly distributed over [-ε, ε], each target is overestimated proportionately to ε</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4e4ffe4d3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4e4ffe4d3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https://www.ri.cmu.edu/pub_files/pub1/thrun_sebastian_1993_1/thrun_sebastian_1993_1.pdf</a:t>
            </a:r>
            <a:endParaRPr/>
          </a:p>
          <a:p>
            <a:pPr indent="0" lvl="0" marL="0" rtl="0" algn="l">
              <a:spcBef>
                <a:spcPts val="0"/>
              </a:spcBef>
              <a:spcAft>
                <a:spcPts val="0"/>
              </a:spcAft>
              <a:buNone/>
            </a:pPr>
            <a:r>
              <a:rPr lang="en"/>
              <a:t>^ If actions have errors uniformly distributed over [-ε, ε], each target is overestimated proportionately to ε</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4e4ffe4d3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4e4ffe4d3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https://www.ri.cmu.edu/pub_files/pub1/thrun_sebastian_1993_1/thrun_sebastian_1993_1.pdf</a:t>
            </a:r>
            <a:endParaRPr/>
          </a:p>
          <a:p>
            <a:pPr indent="0" lvl="0" marL="0" rtl="0" algn="l">
              <a:spcBef>
                <a:spcPts val="0"/>
              </a:spcBef>
              <a:spcAft>
                <a:spcPts val="0"/>
              </a:spcAft>
              <a:buNone/>
            </a:pPr>
            <a:r>
              <a:rPr lang="en"/>
              <a:t>^ If actions have errors uniformly distributed over [-ε, ε], each target is overestimated proportionately to ε</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4e4ffe4d3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4e4ffe4d3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https://www.ri.cmu.edu/pub_files/pub1/thrun_sebastian_1993_1/thrun_sebastian_1993_1.pdf</a:t>
            </a:r>
            <a:endParaRPr/>
          </a:p>
          <a:p>
            <a:pPr indent="0" lvl="0" marL="0" rtl="0" algn="l">
              <a:spcBef>
                <a:spcPts val="0"/>
              </a:spcBef>
              <a:spcAft>
                <a:spcPts val="0"/>
              </a:spcAft>
              <a:buNone/>
            </a:pPr>
            <a:r>
              <a:rPr lang="en"/>
              <a:t>^ If actions have errors uniformly distributed over [-ε, ε], each target is overestimated proportionately to ε</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4e4ffe4d3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4e4ffe4d3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https://arxiv.org/pdf/1509.06461.pdf</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4e4ffe4d3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4e4ffe4d3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4e4ffe4d3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4e4ffe4d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4e4ffe4d3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4e4ffe4d3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https://www.ri.cmu.edu/pub_files/pub1/thrun_sebastian_1993_1/thrun_sebastian_1993_1.pdf</a:t>
            </a:r>
            <a:endParaRPr/>
          </a:p>
          <a:p>
            <a:pPr indent="0" lvl="0" marL="0" rtl="0" algn="l">
              <a:spcBef>
                <a:spcPts val="0"/>
              </a:spcBef>
              <a:spcAft>
                <a:spcPts val="0"/>
              </a:spcAft>
              <a:buNone/>
            </a:pPr>
            <a:r>
              <a:rPr lang="en"/>
              <a:t>^ If actions have errors uniformly distributed over [-ε, ε], each target is overestimated proportionately to ε</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4e4ffe4d3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4e4ffe4d3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https://www.ri.cmu.edu/pub_files/pub1/thrun_sebastian_1993_1/thrun_sebastian_1993_1.pdf</a:t>
            </a:r>
            <a:endParaRPr/>
          </a:p>
          <a:p>
            <a:pPr indent="0" lvl="0" marL="0" rtl="0" algn="l">
              <a:spcBef>
                <a:spcPts val="0"/>
              </a:spcBef>
              <a:spcAft>
                <a:spcPts val="0"/>
              </a:spcAft>
              <a:buNone/>
            </a:pPr>
            <a:r>
              <a:rPr lang="en"/>
              <a:t>^ If actions have errors uniformly distributed over [-ε, ε], each target is overestimated proportionately to ε</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d8eb2ab1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d8eb2ab1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4e4ffe4d3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4e4ffe4d3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https://drive.google.com/file/d/1xeUDVGWGUUv1-ccUMAZHJLej2C7aAFWY/view</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4e4ffe4d3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4e4ffe4d3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https://drive.google.com/file/d/1xeUDVGWGUUv1-ccUMAZHJLej2C7aAFWY/view</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4d8eb2ab1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4d8eb2ab1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4e4ffe4d3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4e4ffe4d3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4e4ffe4d3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4e4ffe4d3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4d8eb2ab1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4d8eb2ab1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4d8eb2ab11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4d8eb2ab11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4d8eb2ab1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4d8eb2ab1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4d8eb2ab11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4d8eb2ab11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4d8eb2ab1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4d8eb2ab1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d8eb2ab1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d8eb2ab1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4d8eb2ab11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4d8eb2ab11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4d8eb2ab11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4d8eb2ab11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4d8eb2ab11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4d8eb2ab11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4d8eb2ab11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4d8eb2ab11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4e4ffe4d3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4e4ffe4d3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4e4ffe4d3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4e4ffe4d3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4d8eb2ab11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4d8eb2ab11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4d8eb2ab11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4d8eb2ab11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 body of different kinds of work in offline RL. In general you take a giant dataset of past </a:t>
            </a:r>
            <a:r>
              <a:rPr lang="en"/>
              <a:t>interactions, analyze and train on that data and hopefully the trained policy can not only do well on what the interactions were generated for, but also tackle potentially new scenarios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4d8eb2ab11_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4d8eb2ab11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4d8eb2ab1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4d8eb2ab1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DM Sans"/>
              <a:buNone/>
              <a:defRPr>
                <a:latin typeface="DM Sans"/>
                <a:ea typeface="DM Sans"/>
                <a:cs typeface="DM Sans"/>
                <a:sym typeface="DM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DM Sans"/>
              <a:buChar char="●"/>
              <a:defRPr>
                <a:solidFill>
                  <a:schemeClr val="dk1"/>
                </a:solidFill>
                <a:latin typeface="DM Sans"/>
                <a:ea typeface="DM Sans"/>
                <a:cs typeface="DM Sans"/>
                <a:sym typeface="DM Sans"/>
              </a:defRPr>
            </a:lvl1pPr>
            <a:lvl2pPr indent="-317500" lvl="1" marL="91440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8.png"/><Relationship Id="rId4" Type="http://schemas.openxmlformats.org/officeDocument/2006/relationships/image" Target="../media/image7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72.png"/><Relationship Id="rId4" Type="http://schemas.openxmlformats.org/officeDocument/2006/relationships/image" Target="../media/image67.jpg"/><Relationship Id="rId5" Type="http://schemas.openxmlformats.org/officeDocument/2006/relationships/image" Target="../media/image73.png"/><Relationship Id="rId6" Type="http://schemas.openxmlformats.org/officeDocument/2006/relationships/image" Target="../media/image71.png"/><Relationship Id="rId7" Type="http://schemas.openxmlformats.org/officeDocument/2006/relationships/image" Target="../media/image75.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gif"/><Relationship Id="rId4" Type="http://schemas.openxmlformats.org/officeDocument/2006/relationships/image" Target="../media/image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gif"/><Relationship Id="rId4" Type="http://schemas.openxmlformats.org/officeDocument/2006/relationships/image" Target="../media/image8.gif"/><Relationship Id="rId5" Type="http://schemas.openxmlformats.org/officeDocument/2006/relationships/image" Target="../media/image2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gif"/><Relationship Id="rId4" Type="http://schemas.openxmlformats.org/officeDocument/2006/relationships/image" Target="../media/image8.gif"/><Relationship Id="rId5" Type="http://schemas.openxmlformats.org/officeDocument/2006/relationships/image" Target="../media/image12.gif"/><Relationship Id="rId6" Type="http://schemas.openxmlformats.org/officeDocument/2006/relationships/image" Target="../media/image11.gif"/><Relationship Id="rId7"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gif"/><Relationship Id="rId4" Type="http://schemas.openxmlformats.org/officeDocument/2006/relationships/image" Target="../media/image8.gif"/><Relationship Id="rId5" Type="http://schemas.openxmlformats.org/officeDocument/2006/relationships/image" Target="../media/image12.gif"/><Relationship Id="rId6" Type="http://schemas.openxmlformats.org/officeDocument/2006/relationships/image" Target="../media/image11.gif"/><Relationship Id="rId7" Type="http://schemas.openxmlformats.org/officeDocument/2006/relationships/image" Target="../media/image2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8.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9.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2.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2.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6.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hyperlink" Target="https://acmurl.com/mario-ddqn"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hyperlink" Target="http://drive.google.com/file/d/1XuJhnGuEh7Ww0Ie4d3fnZEH7P-6vT4WD/view" TargetMode="External"/><Relationship Id="rId4" Type="http://schemas.openxmlformats.org/officeDocument/2006/relationships/image" Target="../media/image4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7.jpg"/><Relationship Id="rId4" Type="http://schemas.openxmlformats.org/officeDocument/2006/relationships/image" Target="../media/image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2.png"/><Relationship Id="rId4" Type="http://schemas.openxmlformats.org/officeDocument/2006/relationships/image" Target="../media/image49.jpg"/><Relationship Id="rId10" Type="http://schemas.openxmlformats.org/officeDocument/2006/relationships/image" Target="../media/image56.png"/><Relationship Id="rId9" Type="http://schemas.openxmlformats.org/officeDocument/2006/relationships/image" Target="../media/image74.jpg"/><Relationship Id="rId5" Type="http://schemas.openxmlformats.org/officeDocument/2006/relationships/image" Target="../media/image61.jpg"/><Relationship Id="rId6" Type="http://schemas.openxmlformats.org/officeDocument/2006/relationships/image" Target="../media/image59.jpg"/><Relationship Id="rId7" Type="http://schemas.openxmlformats.org/officeDocument/2006/relationships/image" Target="../media/image53.jpg"/><Relationship Id="rId8"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8.png"/><Relationship Id="rId4" Type="http://schemas.openxmlformats.org/officeDocument/2006/relationships/image" Target="../media/image55.gif"/><Relationship Id="rId5" Type="http://schemas.openxmlformats.org/officeDocument/2006/relationships/image" Target="../media/image80.png"/><Relationship Id="rId6" Type="http://schemas.openxmlformats.org/officeDocument/2006/relationships/image" Target="../media/image63.png"/><Relationship Id="rId7"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1.png"/><Relationship Id="rId4" Type="http://schemas.openxmlformats.org/officeDocument/2006/relationships/image" Target="../media/image79.png"/><Relationship Id="rId5"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1.png"/><Relationship Id="rId4" Type="http://schemas.openxmlformats.org/officeDocument/2006/relationships/image" Target="../media/image79.png"/><Relationship Id="rId5"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7.jpg"/><Relationship Id="rId4" Type="http://schemas.openxmlformats.org/officeDocument/2006/relationships/image" Target="../media/image69.png"/><Relationship Id="rId5" Type="http://schemas.openxmlformats.org/officeDocument/2006/relationships/image" Target="../media/image6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477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Deep Reinforcement Learning</a:t>
            </a:r>
            <a:endParaRPr>
              <a:solidFill>
                <a:schemeClr val="lt1"/>
              </a:solidFill>
              <a:latin typeface="DM Sans"/>
              <a:ea typeface="DM Sans"/>
              <a:cs typeface="DM Sans"/>
              <a:sym typeface="DM Sans"/>
            </a:endParaRPr>
          </a:p>
        </p:txBody>
      </p:sp>
      <p:sp>
        <p:nvSpPr>
          <p:cNvPr id="55" name="Google Shape;55;p13"/>
          <p:cNvSpPr txBox="1"/>
          <p:nvPr>
            <p:ph idx="1" type="subTitle"/>
          </p:nvPr>
        </p:nvSpPr>
        <p:spPr>
          <a:xfrm>
            <a:off x="311700" y="3400350"/>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35"/>
              <a:buNone/>
            </a:pPr>
            <a:r>
              <a:rPr lang="en" sz="1580">
                <a:solidFill>
                  <a:schemeClr val="lt1"/>
                </a:solidFill>
                <a:latin typeface="DM Sans"/>
                <a:ea typeface="DM Sans"/>
                <a:cs typeface="DM Sans"/>
                <a:sym typeface="DM Sans"/>
              </a:rPr>
              <a:t>Presented by Jonathan Zamora, Stone Tao, and Arth Shukla</a:t>
            </a:r>
            <a:endParaRPr sz="1580">
              <a:solidFill>
                <a:schemeClr val="lt1"/>
              </a:solidFill>
              <a:latin typeface="DM Sans"/>
              <a:ea typeface="DM Sans"/>
              <a:cs typeface="DM Sans"/>
              <a:sym typeface="DM Sans"/>
            </a:endParaRPr>
          </a:p>
        </p:txBody>
      </p:sp>
      <p:pic>
        <p:nvPicPr>
          <p:cNvPr id="56" name="Google Shape;56;p13"/>
          <p:cNvPicPr preferRelativeResize="0"/>
          <p:nvPr/>
        </p:nvPicPr>
        <p:blipFill>
          <a:blip r:embed="rId4">
            <a:alphaModFix/>
          </a:blip>
          <a:stretch>
            <a:fillRect/>
          </a:stretch>
        </p:blipFill>
        <p:spPr>
          <a:xfrm>
            <a:off x="8409728" y="4422500"/>
            <a:ext cx="610700" cy="609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Model?</a:t>
            </a:r>
            <a:endParaRPr/>
          </a:p>
        </p:txBody>
      </p:sp>
      <p:sp>
        <p:nvSpPr>
          <p:cNvPr id="138" name="Google Shape;138;p22"/>
          <p:cNvSpPr txBox="1"/>
          <p:nvPr/>
        </p:nvSpPr>
        <p:spPr>
          <a:xfrm>
            <a:off x="3547950" y="2063550"/>
            <a:ext cx="2048100" cy="10164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Model</a:t>
            </a:r>
            <a:endParaRPr sz="1800">
              <a:latin typeface="DM Sans"/>
              <a:ea typeface="DM Sans"/>
              <a:cs typeface="DM Sans"/>
              <a:sym typeface="DM Sans"/>
            </a:endParaRPr>
          </a:p>
        </p:txBody>
      </p:sp>
      <p:pic>
        <p:nvPicPr>
          <p:cNvPr id="139" name="Google Shape;139;p22"/>
          <p:cNvPicPr preferRelativeResize="0"/>
          <p:nvPr/>
        </p:nvPicPr>
        <p:blipFill>
          <a:blip r:embed="rId3">
            <a:alphaModFix/>
          </a:blip>
          <a:stretch>
            <a:fillRect/>
          </a:stretch>
        </p:blipFill>
        <p:spPr>
          <a:xfrm>
            <a:off x="2374675" y="2438675"/>
            <a:ext cx="907600" cy="266175"/>
          </a:xfrm>
          <a:prstGeom prst="rect">
            <a:avLst/>
          </a:prstGeom>
          <a:noFill/>
          <a:ln>
            <a:noFill/>
          </a:ln>
        </p:spPr>
      </p:pic>
      <p:pic>
        <p:nvPicPr>
          <p:cNvPr id="140" name="Google Shape;140;p22"/>
          <p:cNvPicPr preferRelativeResize="0"/>
          <p:nvPr/>
        </p:nvPicPr>
        <p:blipFill>
          <a:blip r:embed="rId4">
            <a:alphaModFix/>
          </a:blip>
          <a:stretch>
            <a:fillRect/>
          </a:stretch>
        </p:blipFill>
        <p:spPr>
          <a:xfrm>
            <a:off x="5670050" y="2438678"/>
            <a:ext cx="907600" cy="370847"/>
          </a:xfrm>
          <a:prstGeom prst="rect">
            <a:avLst/>
          </a:prstGeom>
          <a:noFill/>
          <a:ln>
            <a:noFill/>
          </a:ln>
        </p:spPr>
      </p:pic>
      <p:pic>
        <p:nvPicPr>
          <p:cNvPr id="141" name="Google Shape;141;p22"/>
          <p:cNvPicPr preferRelativeResize="0"/>
          <p:nvPr/>
        </p:nvPicPr>
        <p:blipFill>
          <a:blip r:embed="rId5">
            <a:alphaModFix/>
          </a:blip>
          <a:stretch>
            <a:fillRect/>
          </a:stretch>
        </p:blipFill>
        <p:spPr>
          <a:xfrm>
            <a:off x="471925" y="1804376"/>
            <a:ext cx="1637075" cy="1534750"/>
          </a:xfrm>
          <a:prstGeom prst="rect">
            <a:avLst/>
          </a:prstGeom>
          <a:noFill/>
          <a:ln>
            <a:noFill/>
          </a:ln>
        </p:spPr>
      </p:pic>
      <p:sp>
        <p:nvSpPr>
          <p:cNvPr id="142" name="Google Shape;142;p22"/>
          <p:cNvSpPr txBox="1"/>
          <p:nvPr/>
        </p:nvSpPr>
        <p:spPr>
          <a:xfrm>
            <a:off x="471925" y="337472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image</a:t>
            </a:r>
            <a:endParaRPr sz="1800">
              <a:latin typeface="DM Sans"/>
              <a:ea typeface="DM Sans"/>
              <a:cs typeface="DM Sans"/>
              <a:sym typeface="DM Sans"/>
            </a:endParaRPr>
          </a:p>
        </p:txBody>
      </p:sp>
      <p:sp>
        <p:nvSpPr>
          <p:cNvPr id="143" name="Google Shape;143;p22"/>
          <p:cNvSpPr txBox="1"/>
          <p:nvPr/>
        </p:nvSpPr>
        <p:spPr>
          <a:xfrm>
            <a:off x="2374675" y="3873625"/>
            <a:ext cx="4203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M Sans"/>
                <a:ea typeface="DM Sans"/>
                <a:cs typeface="DM Sans"/>
                <a:sym typeface="DM Sans"/>
              </a:rPr>
              <a:t>Question</a:t>
            </a:r>
            <a:r>
              <a:rPr lang="en" sz="1800">
                <a:latin typeface="DM Sans"/>
                <a:ea typeface="DM Sans"/>
                <a:cs typeface="DM Sans"/>
                <a:sym typeface="DM Sans"/>
              </a:rPr>
              <a:t>: What game am I playing?</a:t>
            </a:r>
            <a:endParaRPr sz="1800">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12"/>
          <p:cNvSpPr txBox="1"/>
          <p:nvPr/>
        </p:nvSpPr>
        <p:spPr>
          <a:xfrm>
            <a:off x="413800" y="1243500"/>
            <a:ext cx="2825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The big time eaters:</a:t>
            </a:r>
            <a:endParaRPr b="1">
              <a:latin typeface="DM Sans"/>
              <a:ea typeface="DM Sans"/>
              <a:cs typeface="DM Sans"/>
              <a:sym typeface="DM Sans"/>
            </a:endParaRPr>
          </a:p>
          <a:p>
            <a:pPr indent="0" lvl="0" marL="0" rtl="0" algn="l">
              <a:spcBef>
                <a:spcPts val="0"/>
              </a:spcBef>
              <a:spcAft>
                <a:spcPts val="0"/>
              </a:spcAft>
              <a:buNone/>
            </a:pPr>
            <a:r>
              <a:rPr lang="en">
                <a:solidFill>
                  <a:srgbClr val="D9D9D9"/>
                </a:solidFill>
                <a:latin typeface="DM Sans"/>
                <a:ea typeface="DM Sans"/>
                <a:cs typeface="DM Sans"/>
                <a:sym typeface="DM Sans"/>
              </a:rPr>
              <a:t>Training</a:t>
            </a:r>
            <a:endParaRPr>
              <a:solidFill>
                <a:srgbClr val="D9D9D9"/>
              </a:solidFill>
              <a:latin typeface="DM Sans"/>
              <a:ea typeface="DM Sans"/>
              <a:cs typeface="DM Sans"/>
              <a:sym typeface="DM Sans"/>
            </a:endParaRPr>
          </a:p>
          <a:p>
            <a:pPr indent="-317500" lvl="0" marL="457200" rtl="0" algn="l">
              <a:spcBef>
                <a:spcPts val="0"/>
              </a:spcBef>
              <a:spcAft>
                <a:spcPts val="0"/>
              </a:spcAft>
              <a:buClr>
                <a:srgbClr val="D9D9D9"/>
              </a:buClr>
              <a:buSzPts val="1400"/>
              <a:buFont typeface="DM Sans"/>
              <a:buChar char="-"/>
            </a:pPr>
            <a:r>
              <a:rPr lang="en">
                <a:solidFill>
                  <a:srgbClr val="D9D9D9"/>
                </a:solidFill>
                <a:latin typeface="DM Sans"/>
                <a:ea typeface="DM Sans"/>
                <a:cs typeface="DM Sans"/>
                <a:sym typeface="DM Sans"/>
              </a:rPr>
              <a:t>Learning from online experiences</a:t>
            </a:r>
            <a:endParaRPr>
              <a:solidFill>
                <a:srgbClr val="D9D9D9"/>
              </a:solidFill>
              <a:latin typeface="DM Sans"/>
              <a:ea typeface="DM Sans"/>
              <a:cs typeface="DM Sans"/>
              <a:sym typeface="DM Sans"/>
            </a:endParaRPr>
          </a:p>
          <a:p>
            <a:pPr indent="-317500" lvl="0" marL="457200" rtl="0" algn="l">
              <a:spcBef>
                <a:spcPts val="0"/>
              </a:spcBef>
              <a:spcAft>
                <a:spcPts val="0"/>
              </a:spcAft>
              <a:buClr>
                <a:srgbClr val="D9D9D9"/>
              </a:buClr>
              <a:buSzPts val="1400"/>
              <a:buFont typeface="DM Sans"/>
              <a:buChar char="-"/>
            </a:pPr>
            <a:r>
              <a:rPr lang="en">
                <a:solidFill>
                  <a:srgbClr val="D9D9D9"/>
                </a:solidFill>
                <a:latin typeface="DM Sans"/>
                <a:ea typeface="DM Sans"/>
                <a:cs typeface="DM Sans"/>
                <a:sym typeface="DM Sans"/>
              </a:rPr>
              <a:t>Learning from offline experiences</a:t>
            </a:r>
            <a:endParaRPr>
              <a:solidFill>
                <a:srgbClr val="D9D9D9"/>
              </a:solidFill>
              <a:latin typeface="DM Sans"/>
              <a:ea typeface="DM Sans"/>
              <a:cs typeface="DM Sans"/>
              <a:sym typeface="DM Sans"/>
            </a:endParaRPr>
          </a:p>
          <a:p>
            <a:pPr indent="-317500" lvl="0" marL="457200" rtl="0" algn="l">
              <a:spcBef>
                <a:spcPts val="0"/>
              </a:spcBef>
              <a:spcAft>
                <a:spcPts val="0"/>
              </a:spcAft>
              <a:buClr>
                <a:srgbClr val="D9D9D9"/>
              </a:buClr>
              <a:buSzPts val="1400"/>
              <a:buFont typeface="DM Sans"/>
              <a:buChar char="-"/>
            </a:pPr>
            <a:r>
              <a:rPr lang="en">
                <a:solidFill>
                  <a:srgbClr val="D9D9D9"/>
                </a:solidFill>
                <a:latin typeface="DM Sans"/>
                <a:ea typeface="DM Sans"/>
                <a:cs typeface="DM Sans"/>
                <a:sym typeface="DM Sans"/>
              </a:rPr>
              <a:t>Augmenting experiences</a:t>
            </a:r>
            <a:endParaRPr>
              <a:solidFill>
                <a:srgbClr val="D9D9D9"/>
              </a:solidFill>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Learning world models</a:t>
            </a:r>
            <a:endParaRPr>
              <a:latin typeface="DM Sans"/>
              <a:ea typeface="DM Sans"/>
              <a:cs typeface="DM Sans"/>
              <a:sym typeface="DM Sans"/>
            </a:endParaRPr>
          </a:p>
          <a:p>
            <a:pPr indent="0" lvl="0" marL="0" rtl="0" algn="l">
              <a:spcBef>
                <a:spcPts val="0"/>
              </a:spcBef>
              <a:spcAft>
                <a:spcPts val="0"/>
              </a:spcAft>
              <a:buNone/>
            </a:pPr>
            <a:r>
              <a:rPr lang="en">
                <a:solidFill>
                  <a:srgbClr val="D9D9D9"/>
                </a:solidFill>
                <a:latin typeface="DM Sans"/>
                <a:ea typeface="DM Sans"/>
                <a:cs typeface="DM Sans"/>
                <a:sym typeface="DM Sans"/>
              </a:rPr>
              <a:t>Producing actions</a:t>
            </a:r>
            <a:endParaRPr>
              <a:solidFill>
                <a:srgbClr val="D9D9D9"/>
              </a:solidFill>
              <a:latin typeface="DM Sans"/>
              <a:ea typeface="DM Sans"/>
              <a:cs typeface="DM Sans"/>
              <a:sym typeface="DM Sans"/>
            </a:endParaRPr>
          </a:p>
          <a:p>
            <a:pPr indent="-317500" lvl="0" marL="457200" rtl="0" algn="l">
              <a:spcBef>
                <a:spcPts val="0"/>
              </a:spcBef>
              <a:spcAft>
                <a:spcPts val="0"/>
              </a:spcAft>
              <a:buClr>
                <a:srgbClr val="D9D9D9"/>
              </a:buClr>
              <a:buSzPts val="1400"/>
              <a:buFont typeface="DM Sans"/>
              <a:buChar char="-"/>
            </a:pPr>
            <a:r>
              <a:rPr lang="en">
                <a:solidFill>
                  <a:srgbClr val="D9D9D9"/>
                </a:solidFill>
                <a:latin typeface="DM Sans"/>
                <a:ea typeface="DM Sans"/>
                <a:cs typeface="DM Sans"/>
                <a:sym typeface="DM Sans"/>
              </a:rPr>
              <a:t>Forward pass of model</a:t>
            </a:r>
            <a:endParaRPr>
              <a:solidFill>
                <a:srgbClr val="D9D9D9"/>
              </a:solidFill>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Planning</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Sampling the Environment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Process action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Generating observations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
        <p:nvSpPr>
          <p:cNvPr id="892" name="Google Shape;892;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Training/Inference Speed</a:t>
            </a:r>
            <a:endParaRPr/>
          </a:p>
        </p:txBody>
      </p:sp>
      <p:pic>
        <p:nvPicPr>
          <p:cNvPr id="893" name="Google Shape;893;p112"/>
          <p:cNvPicPr preferRelativeResize="0"/>
          <p:nvPr/>
        </p:nvPicPr>
        <p:blipFill rotWithShape="1">
          <a:blip r:embed="rId3">
            <a:alphaModFix/>
          </a:blip>
          <a:srcRect b="18178" l="12189" r="12707" t="21769"/>
          <a:stretch/>
        </p:blipFill>
        <p:spPr>
          <a:xfrm>
            <a:off x="3239500" y="1804725"/>
            <a:ext cx="5104999" cy="2294550"/>
          </a:xfrm>
          <a:prstGeom prst="rect">
            <a:avLst/>
          </a:prstGeom>
          <a:noFill/>
          <a:ln>
            <a:noFill/>
          </a:ln>
        </p:spPr>
      </p:pic>
      <p:sp>
        <p:nvSpPr>
          <p:cNvPr id="894" name="Google Shape;894;p112"/>
          <p:cNvSpPr/>
          <p:nvPr/>
        </p:nvSpPr>
        <p:spPr>
          <a:xfrm>
            <a:off x="4331150" y="2991625"/>
            <a:ext cx="2921700" cy="1312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2"/>
          <p:cNvSpPr txBox="1"/>
          <p:nvPr/>
        </p:nvSpPr>
        <p:spPr>
          <a:xfrm>
            <a:off x="5733925" y="4426225"/>
            <a:ext cx="178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t>
            </a:r>
            <a:r>
              <a:rPr lang="en" sz="1000"/>
              <a:t> </a:t>
            </a:r>
            <a:endParaRPr sz="10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13"/>
          <p:cNvSpPr txBox="1"/>
          <p:nvPr/>
        </p:nvSpPr>
        <p:spPr>
          <a:xfrm>
            <a:off x="349925" y="1052900"/>
            <a:ext cx="8353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Environment speed/FPS is usually the biggest bottleneck, especially for on-policy algorithms which are the most data hungry.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Speed is impacted by:</a:t>
            </a:r>
            <a:endParaRPr b="1"/>
          </a:p>
          <a:p>
            <a:pPr indent="-317500" lvl="0" marL="457200" rtl="0" algn="l">
              <a:spcBef>
                <a:spcPts val="0"/>
              </a:spcBef>
              <a:spcAft>
                <a:spcPts val="0"/>
              </a:spcAft>
              <a:buSzPts val="1400"/>
              <a:buChar char="-"/>
            </a:pPr>
            <a:r>
              <a:rPr lang="en"/>
              <a:t>environment dynamics</a:t>
            </a:r>
            <a:endParaRPr/>
          </a:p>
          <a:p>
            <a:pPr indent="-317500" lvl="0" marL="457200" rtl="0" algn="l">
              <a:spcBef>
                <a:spcPts val="0"/>
              </a:spcBef>
              <a:spcAft>
                <a:spcPts val="0"/>
              </a:spcAft>
              <a:buSzPts val="1400"/>
              <a:buChar char="-"/>
            </a:pPr>
            <a:r>
              <a:rPr lang="en"/>
              <a:t>sequential nature of environments</a:t>
            </a:r>
            <a:endParaRPr/>
          </a:p>
          <a:p>
            <a:pPr indent="-317500" lvl="0" marL="457200" rtl="0" algn="l">
              <a:spcBef>
                <a:spcPts val="0"/>
              </a:spcBef>
              <a:spcAft>
                <a:spcPts val="0"/>
              </a:spcAft>
              <a:buSzPts val="1400"/>
              <a:buChar char="-"/>
            </a:pPr>
            <a:r>
              <a:rPr lang="en"/>
              <a:t>observation generation, especially visual observations</a:t>
            </a:r>
            <a:endParaRPr/>
          </a:p>
        </p:txBody>
      </p:sp>
      <p:sp>
        <p:nvSpPr>
          <p:cNvPr id="901" name="Google Shape;901;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Training/Inference Speed</a:t>
            </a:r>
            <a:endParaRPr/>
          </a:p>
        </p:txBody>
      </p:sp>
      <p:sp>
        <p:nvSpPr>
          <p:cNvPr id="902" name="Google Shape;902;p113"/>
          <p:cNvSpPr txBox="1"/>
          <p:nvPr/>
        </p:nvSpPr>
        <p:spPr>
          <a:xfrm>
            <a:off x="91975" y="4775600"/>
            <a:ext cx="62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8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4"/>
          <p:cNvSpPr txBox="1"/>
          <p:nvPr/>
        </p:nvSpPr>
        <p:spPr>
          <a:xfrm>
            <a:off x="349925" y="1052900"/>
            <a:ext cx="835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Solutions: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CPU based parallelization: Easiest to code for and scale. Simply parallel run an environment n times and get “n” times the FPS.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GPU based parallelization: Harder to code for usually but scales better -&gt; cheaper.</a:t>
            </a:r>
            <a:endParaRPr/>
          </a:p>
        </p:txBody>
      </p:sp>
      <p:sp>
        <p:nvSpPr>
          <p:cNvPr id="908" name="Google Shape;908;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Training/Inference Speed</a:t>
            </a:r>
            <a:endParaRPr/>
          </a:p>
        </p:txBody>
      </p:sp>
      <p:sp>
        <p:nvSpPr>
          <p:cNvPr id="909" name="Google Shape;909;p114"/>
          <p:cNvSpPr/>
          <p:nvPr/>
        </p:nvSpPr>
        <p:spPr>
          <a:xfrm>
            <a:off x="1119650" y="282072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CPU</a:t>
            </a:r>
            <a:endParaRPr/>
          </a:p>
        </p:txBody>
      </p:sp>
      <p:sp>
        <p:nvSpPr>
          <p:cNvPr id="910" name="Google Shape;910;p114"/>
          <p:cNvSpPr/>
          <p:nvPr/>
        </p:nvSpPr>
        <p:spPr>
          <a:xfrm>
            <a:off x="1500650" y="320172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CPU</a:t>
            </a:r>
            <a:endParaRPr/>
          </a:p>
        </p:txBody>
      </p:sp>
      <p:cxnSp>
        <p:nvCxnSpPr>
          <p:cNvPr id="911" name="Google Shape;911;p114"/>
          <p:cNvCxnSpPr/>
          <p:nvPr/>
        </p:nvCxnSpPr>
        <p:spPr>
          <a:xfrm>
            <a:off x="1936850" y="3629175"/>
            <a:ext cx="494400" cy="494400"/>
          </a:xfrm>
          <a:prstGeom prst="straightConnector1">
            <a:avLst/>
          </a:prstGeom>
          <a:noFill/>
          <a:ln cap="flat" cmpd="sng" w="38100">
            <a:solidFill>
              <a:schemeClr val="dk1"/>
            </a:solidFill>
            <a:prstDash val="dot"/>
            <a:round/>
            <a:headEnd len="med" w="med" type="none"/>
            <a:tailEnd len="med" w="med" type="none"/>
          </a:ln>
        </p:spPr>
      </p:cxnSp>
      <p:sp>
        <p:nvSpPr>
          <p:cNvPr id="912" name="Google Shape;912;p114"/>
          <p:cNvSpPr/>
          <p:nvPr/>
        </p:nvSpPr>
        <p:spPr>
          <a:xfrm>
            <a:off x="2415050" y="411612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CPU</a:t>
            </a:r>
            <a:endParaRPr/>
          </a:p>
        </p:txBody>
      </p:sp>
      <p:sp>
        <p:nvSpPr>
          <p:cNvPr id="913" name="Google Shape;913;p114"/>
          <p:cNvSpPr/>
          <p:nvPr/>
        </p:nvSpPr>
        <p:spPr>
          <a:xfrm>
            <a:off x="2487925" y="282072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Env</a:t>
            </a:r>
            <a:endParaRPr/>
          </a:p>
        </p:txBody>
      </p:sp>
      <p:sp>
        <p:nvSpPr>
          <p:cNvPr id="914" name="Google Shape;914;p114"/>
          <p:cNvSpPr/>
          <p:nvPr/>
        </p:nvSpPr>
        <p:spPr>
          <a:xfrm>
            <a:off x="2868925" y="320172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Env</a:t>
            </a:r>
            <a:endParaRPr/>
          </a:p>
        </p:txBody>
      </p:sp>
      <p:cxnSp>
        <p:nvCxnSpPr>
          <p:cNvPr id="915" name="Google Shape;915;p114"/>
          <p:cNvCxnSpPr/>
          <p:nvPr/>
        </p:nvCxnSpPr>
        <p:spPr>
          <a:xfrm>
            <a:off x="3305125" y="3629175"/>
            <a:ext cx="494400" cy="494400"/>
          </a:xfrm>
          <a:prstGeom prst="straightConnector1">
            <a:avLst/>
          </a:prstGeom>
          <a:noFill/>
          <a:ln cap="flat" cmpd="sng" w="38100">
            <a:solidFill>
              <a:schemeClr val="dk1"/>
            </a:solidFill>
            <a:prstDash val="dot"/>
            <a:round/>
            <a:headEnd len="med" w="med" type="none"/>
            <a:tailEnd len="med" w="med" type="none"/>
          </a:ln>
        </p:spPr>
      </p:cxnSp>
      <p:sp>
        <p:nvSpPr>
          <p:cNvPr id="916" name="Google Shape;916;p114"/>
          <p:cNvSpPr/>
          <p:nvPr/>
        </p:nvSpPr>
        <p:spPr>
          <a:xfrm>
            <a:off x="3783325" y="411612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Env</a:t>
            </a:r>
            <a:endParaRPr/>
          </a:p>
        </p:txBody>
      </p:sp>
      <p:cxnSp>
        <p:nvCxnSpPr>
          <p:cNvPr id="917" name="Google Shape;917;p114"/>
          <p:cNvCxnSpPr>
            <a:stCxn id="909" idx="3"/>
            <a:endCxn id="913" idx="1"/>
          </p:cNvCxnSpPr>
          <p:nvPr/>
        </p:nvCxnSpPr>
        <p:spPr>
          <a:xfrm>
            <a:off x="1692350" y="3107075"/>
            <a:ext cx="795600" cy="0"/>
          </a:xfrm>
          <a:prstGeom prst="straightConnector1">
            <a:avLst/>
          </a:prstGeom>
          <a:noFill/>
          <a:ln cap="flat" cmpd="sng" w="28575">
            <a:solidFill>
              <a:schemeClr val="dk1"/>
            </a:solidFill>
            <a:prstDash val="solid"/>
            <a:round/>
            <a:headEnd len="med" w="med" type="none"/>
            <a:tailEnd len="med" w="med" type="none"/>
          </a:ln>
        </p:spPr>
      </p:cxnSp>
      <p:cxnSp>
        <p:nvCxnSpPr>
          <p:cNvPr id="918" name="Google Shape;918;p114"/>
          <p:cNvCxnSpPr/>
          <p:nvPr/>
        </p:nvCxnSpPr>
        <p:spPr>
          <a:xfrm>
            <a:off x="2073350" y="3488075"/>
            <a:ext cx="795600" cy="0"/>
          </a:xfrm>
          <a:prstGeom prst="straightConnector1">
            <a:avLst/>
          </a:prstGeom>
          <a:noFill/>
          <a:ln cap="flat" cmpd="sng" w="28575">
            <a:solidFill>
              <a:schemeClr val="dk1"/>
            </a:solidFill>
            <a:prstDash val="solid"/>
            <a:round/>
            <a:headEnd len="med" w="med" type="none"/>
            <a:tailEnd len="med" w="med" type="none"/>
          </a:ln>
        </p:spPr>
      </p:cxnSp>
      <p:cxnSp>
        <p:nvCxnSpPr>
          <p:cNvPr id="919" name="Google Shape;919;p114"/>
          <p:cNvCxnSpPr/>
          <p:nvPr/>
        </p:nvCxnSpPr>
        <p:spPr>
          <a:xfrm>
            <a:off x="2987750" y="4402475"/>
            <a:ext cx="795600" cy="0"/>
          </a:xfrm>
          <a:prstGeom prst="straightConnector1">
            <a:avLst/>
          </a:prstGeom>
          <a:noFill/>
          <a:ln cap="flat" cmpd="sng" w="28575">
            <a:solidFill>
              <a:schemeClr val="dk1"/>
            </a:solidFill>
            <a:prstDash val="solid"/>
            <a:round/>
            <a:headEnd len="med" w="med" type="none"/>
            <a:tailEnd len="med" w="med" type="none"/>
          </a:ln>
        </p:spPr>
      </p:cxnSp>
      <p:sp>
        <p:nvSpPr>
          <p:cNvPr id="920" name="Google Shape;920;p114"/>
          <p:cNvSpPr/>
          <p:nvPr/>
        </p:nvSpPr>
        <p:spPr>
          <a:xfrm>
            <a:off x="5292025" y="372162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GPU</a:t>
            </a:r>
            <a:endParaRPr/>
          </a:p>
        </p:txBody>
      </p:sp>
      <p:sp>
        <p:nvSpPr>
          <p:cNvPr id="921" name="Google Shape;921;p114"/>
          <p:cNvSpPr/>
          <p:nvPr/>
        </p:nvSpPr>
        <p:spPr>
          <a:xfrm>
            <a:off x="6279300" y="283417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Env</a:t>
            </a:r>
            <a:endParaRPr/>
          </a:p>
        </p:txBody>
      </p:sp>
      <p:sp>
        <p:nvSpPr>
          <p:cNvPr id="922" name="Google Shape;922;p114"/>
          <p:cNvSpPr/>
          <p:nvPr/>
        </p:nvSpPr>
        <p:spPr>
          <a:xfrm>
            <a:off x="6660300" y="321517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Env</a:t>
            </a:r>
            <a:endParaRPr/>
          </a:p>
        </p:txBody>
      </p:sp>
      <p:cxnSp>
        <p:nvCxnSpPr>
          <p:cNvPr id="923" name="Google Shape;923;p114"/>
          <p:cNvCxnSpPr/>
          <p:nvPr/>
        </p:nvCxnSpPr>
        <p:spPr>
          <a:xfrm>
            <a:off x="7096500" y="3642625"/>
            <a:ext cx="494400" cy="494400"/>
          </a:xfrm>
          <a:prstGeom prst="straightConnector1">
            <a:avLst/>
          </a:prstGeom>
          <a:noFill/>
          <a:ln cap="flat" cmpd="sng" w="38100">
            <a:solidFill>
              <a:schemeClr val="dk1"/>
            </a:solidFill>
            <a:prstDash val="dot"/>
            <a:round/>
            <a:headEnd len="med" w="med" type="none"/>
            <a:tailEnd len="med" w="med" type="none"/>
          </a:ln>
        </p:spPr>
      </p:cxnSp>
      <p:sp>
        <p:nvSpPr>
          <p:cNvPr id="924" name="Google Shape;924;p114"/>
          <p:cNvSpPr/>
          <p:nvPr/>
        </p:nvSpPr>
        <p:spPr>
          <a:xfrm>
            <a:off x="7574700" y="4129575"/>
            <a:ext cx="572700" cy="572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Env</a:t>
            </a:r>
            <a:endParaRPr/>
          </a:p>
        </p:txBody>
      </p:sp>
      <p:cxnSp>
        <p:nvCxnSpPr>
          <p:cNvPr id="925" name="Google Shape;925;p114"/>
          <p:cNvCxnSpPr>
            <a:stCxn id="920" idx="3"/>
            <a:endCxn id="921" idx="1"/>
          </p:cNvCxnSpPr>
          <p:nvPr/>
        </p:nvCxnSpPr>
        <p:spPr>
          <a:xfrm flipH="1" rot="10800000">
            <a:off x="5864725" y="3120575"/>
            <a:ext cx="414600" cy="887400"/>
          </a:xfrm>
          <a:prstGeom prst="straightConnector1">
            <a:avLst/>
          </a:prstGeom>
          <a:noFill/>
          <a:ln cap="flat" cmpd="sng" w="28575">
            <a:solidFill>
              <a:schemeClr val="dk1"/>
            </a:solidFill>
            <a:prstDash val="solid"/>
            <a:round/>
            <a:headEnd len="med" w="med" type="none"/>
            <a:tailEnd len="med" w="med" type="none"/>
          </a:ln>
        </p:spPr>
      </p:cxnSp>
      <p:cxnSp>
        <p:nvCxnSpPr>
          <p:cNvPr id="926" name="Google Shape;926;p114"/>
          <p:cNvCxnSpPr>
            <a:stCxn id="920" idx="3"/>
            <a:endCxn id="922" idx="1"/>
          </p:cNvCxnSpPr>
          <p:nvPr/>
        </p:nvCxnSpPr>
        <p:spPr>
          <a:xfrm flipH="1" rot="10800000">
            <a:off x="5864725" y="3501575"/>
            <a:ext cx="795600" cy="506400"/>
          </a:xfrm>
          <a:prstGeom prst="straightConnector1">
            <a:avLst/>
          </a:prstGeom>
          <a:noFill/>
          <a:ln cap="flat" cmpd="sng" w="28575">
            <a:solidFill>
              <a:schemeClr val="dk1"/>
            </a:solidFill>
            <a:prstDash val="solid"/>
            <a:round/>
            <a:headEnd len="med" w="med" type="none"/>
            <a:tailEnd len="med" w="med" type="none"/>
          </a:ln>
        </p:spPr>
      </p:cxnSp>
      <p:cxnSp>
        <p:nvCxnSpPr>
          <p:cNvPr id="927" name="Google Shape;927;p114"/>
          <p:cNvCxnSpPr>
            <a:stCxn id="920" idx="3"/>
          </p:cNvCxnSpPr>
          <p:nvPr/>
        </p:nvCxnSpPr>
        <p:spPr>
          <a:xfrm>
            <a:off x="5864725" y="4007975"/>
            <a:ext cx="1710000" cy="4080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15"/>
          <p:cNvSpPr txBox="1"/>
          <p:nvPr/>
        </p:nvSpPr>
        <p:spPr>
          <a:xfrm>
            <a:off x="349925" y="1052900"/>
            <a:ext cx="4557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GPU Based Parallelization </a:t>
            </a:r>
            <a:r>
              <a:rPr lang="en"/>
              <a:t>(The future?)</a:t>
            </a:r>
            <a:endParaRPr/>
          </a:p>
          <a:p>
            <a:pPr indent="0" lvl="0" marL="0" rtl="0" algn="l">
              <a:spcBef>
                <a:spcPts val="0"/>
              </a:spcBef>
              <a:spcAft>
                <a:spcPts val="0"/>
              </a:spcAft>
              <a:buNone/>
            </a:pPr>
            <a:r>
              <a:rPr lang="en"/>
              <a:t>For CPUs number of environments scale with number of CPU threads and RAM. As a result, 1 consumer-level GPU is easily equivalent to &gt;= 2000 CPUs! </a:t>
            </a:r>
            <a:r>
              <a:rPr lang="en" sz="800"/>
              <a:t>(for simpler environments)</a:t>
            </a:r>
            <a:endParaRPr sz="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What GPU parallelization is available?</a:t>
            </a:r>
            <a:endParaRPr b="1"/>
          </a:p>
          <a:p>
            <a:pPr indent="0" lvl="0" marL="0" rtl="0" algn="l">
              <a:spcBef>
                <a:spcPts val="0"/>
              </a:spcBef>
              <a:spcAft>
                <a:spcPts val="0"/>
              </a:spcAft>
              <a:buNone/>
            </a:pPr>
            <a:r>
              <a:rPr lang="en"/>
              <a:t>Jax-based environments allow for python style writing of GPU/TPU accelerated code instead of figuring out the vectorization math yourself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NVIDIA Isaac-Sim provides GPU parallelizable simulations with a PyTorch based backend (returns data on torch tensors)</a:t>
            </a:r>
            <a:endParaRPr/>
          </a:p>
        </p:txBody>
      </p:sp>
      <p:sp>
        <p:nvSpPr>
          <p:cNvPr id="933" name="Google Shape;933;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Training/Inference Speed</a:t>
            </a:r>
            <a:endParaRPr/>
          </a:p>
        </p:txBody>
      </p:sp>
      <p:sp>
        <p:nvSpPr>
          <p:cNvPr id="934" name="Google Shape;934;p115"/>
          <p:cNvSpPr txBox="1"/>
          <p:nvPr/>
        </p:nvSpPr>
        <p:spPr>
          <a:xfrm>
            <a:off x="91975" y="4775600"/>
            <a:ext cx="62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800"/>
          </a:p>
        </p:txBody>
      </p:sp>
      <p:pic>
        <p:nvPicPr>
          <p:cNvPr id="935" name="Google Shape;935;p115"/>
          <p:cNvPicPr preferRelativeResize="0"/>
          <p:nvPr/>
        </p:nvPicPr>
        <p:blipFill>
          <a:blip r:embed="rId3">
            <a:alphaModFix/>
          </a:blip>
          <a:stretch>
            <a:fillRect/>
          </a:stretch>
        </p:blipFill>
        <p:spPr>
          <a:xfrm>
            <a:off x="5173425" y="2136825"/>
            <a:ext cx="1805600" cy="1047250"/>
          </a:xfrm>
          <a:prstGeom prst="rect">
            <a:avLst/>
          </a:prstGeom>
          <a:noFill/>
          <a:ln>
            <a:noFill/>
          </a:ln>
        </p:spPr>
      </p:pic>
      <p:pic>
        <p:nvPicPr>
          <p:cNvPr id="936" name="Google Shape;936;p115"/>
          <p:cNvPicPr preferRelativeResize="0"/>
          <p:nvPr/>
        </p:nvPicPr>
        <p:blipFill>
          <a:blip r:embed="rId4">
            <a:alphaModFix/>
          </a:blip>
          <a:stretch>
            <a:fillRect/>
          </a:stretch>
        </p:blipFill>
        <p:spPr>
          <a:xfrm>
            <a:off x="4572000" y="3040404"/>
            <a:ext cx="3082275" cy="17352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16"/>
          <p:cNvSpPr txBox="1"/>
          <p:nvPr/>
        </p:nvSpPr>
        <p:spPr>
          <a:xfrm>
            <a:off x="349925" y="1052900"/>
            <a:ext cx="4557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Some GPU parallelized environments </a:t>
            </a:r>
            <a:r>
              <a:rPr lang="en"/>
              <a:t>out there now</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Brax: </a:t>
            </a:r>
            <a:r>
              <a:rPr lang="en"/>
              <a:t>Robotics simulation on Jax</a:t>
            </a:r>
            <a:endParaRPr/>
          </a:p>
          <a:p>
            <a:pPr indent="0" lvl="0" marL="0" rtl="0" algn="l">
              <a:spcBef>
                <a:spcPts val="0"/>
              </a:spcBef>
              <a:spcAft>
                <a:spcPts val="0"/>
              </a:spcAft>
              <a:buNone/>
            </a:pPr>
            <a:r>
              <a:rPr b="1" lang="en"/>
              <a:t>Jumanji: </a:t>
            </a:r>
            <a:r>
              <a:rPr lang="en"/>
              <a:t>Variety of games on Jax</a:t>
            </a:r>
            <a:endParaRPr/>
          </a:p>
          <a:p>
            <a:pPr indent="0" lvl="0" marL="0" rtl="0" algn="l">
              <a:spcBef>
                <a:spcPts val="0"/>
              </a:spcBef>
              <a:spcAft>
                <a:spcPts val="0"/>
              </a:spcAft>
              <a:buNone/>
            </a:pPr>
            <a:r>
              <a:rPr b="1" lang="en"/>
              <a:t>Gymnax: </a:t>
            </a:r>
            <a:r>
              <a:rPr lang="en"/>
              <a:t>Classical RL problems on Jax</a:t>
            </a:r>
            <a:endParaRPr/>
          </a:p>
          <a:p>
            <a:pPr indent="0" lvl="0" marL="0" rtl="0" algn="l">
              <a:spcBef>
                <a:spcPts val="0"/>
              </a:spcBef>
              <a:spcAft>
                <a:spcPts val="0"/>
              </a:spcAft>
              <a:buClr>
                <a:schemeClr val="dk1"/>
              </a:buClr>
              <a:buSzPts val="1100"/>
              <a:buFont typeface="Arial"/>
              <a:buNone/>
            </a:pPr>
            <a:r>
              <a:rPr b="1" lang="en">
                <a:solidFill>
                  <a:schemeClr val="dk1"/>
                </a:solidFill>
              </a:rPr>
              <a:t>Lux AI: </a:t>
            </a:r>
            <a:r>
              <a:rPr lang="en">
                <a:solidFill>
                  <a:schemeClr val="dk1"/>
                </a:solidFill>
              </a:rPr>
              <a:t>Large-scale multi-agent games on Jax</a:t>
            </a:r>
            <a:endParaRPr b="1"/>
          </a:p>
          <a:p>
            <a:pPr indent="0" lvl="0" marL="0" rtl="0" algn="l">
              <a:spcBef>
                <a:spcPts val="0"/>
              </a:spcBef>
              <a:spcAft>
                <a:spcPts val="0"/>
              </a:spcAft>
              <a:buNone/>
            </a:pPr>
            <a:r>
              <a:rPr b="1" lang="en"/>
              <a:t>IsaacGym / Orbit:</a:t>
            </a:r>
            <a:r>
              <a:rPr lang="en"/>
              <a:t> Robotics simulation on IsaacSim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42" name="Google Shape;942;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Training/Inference Speed</a:t>
            </a:r>
            <a:endParaRPr/>
          </a:p>
        </p:txBody>
      </p:sp>
      <p:sp>
        <p:nvSpPr>
          <p:cNvPr id="943" name="Google Shape;943;p116"/>
          <p:cNvSpPr txBox="1"/>
          <p:nvPr/>
        </p:nvSpPr>
        <p:spPr>
          <a:xfrm>
            <a:off x="91975" y="4775600"/>
            <a:ext cx="62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800"/>
          </a:p>
        </p:txBody>
      </p:sp>
      <p:pic>
        <p:nvPicPr>
          <p:cNvPr id="944" name="Google Shape;944;p116"/>
          <p:cNvPicPr preferRelativeResize="0"/>
          <p:nvPr/>
        </p:nvPicPr>
        <p:blipFill>
          <a:blip r:embed="rId3">
            <a:alphaModFix/>
          </a:blip>
          <a:stretch>
            <a:fillRect/>
          </a:stretch>
        </p:blipFill>
        <p:spPr>
          <a:xfrm>
            <a:off x="4595875" y="1616027"/>
            <a:ext cx="2265426" cy="502197"/>
          </a:xfrm>
          <a:prstGeom prst="rect">
            <a:avLst/>
          </a:prstGeom>
          <a:noFill/>
          <a:ln>
            <a:noFill/>
          </a:ln>
        </p:spPr>
      </p:pic>
      <p:pic>
        <p:nvPicPr>
          <p:cNvPr id="945" name="Google Shape;945;p116"/>
          <p:cNvPicPr preferRelativeResize="0"/>
          <p:nvPr/>
        </p:nvPicPr>
        <p:blipFill>
          <a:blip r:embed="rId4">
            <a:alphaModFix/>
          </a:blip>
          <a:stretch>
            <a:fillRect/>
          </a:stretch>
        </p:blipFill>
        <p:spPr>
          <a:xfrm>
            <a:off x="5035993" y="2284675"/>
            <a:ext cx="1629556" cy="1164625"/>
          </a:xfrm>
          <a:prstGeom prst="rect">
            <a:avLst/>
          </a:prstGeom>
          <a:noFill/>
          <a:ln>
            <a:noFill/>
          </a:ln>
        </p:spPr>
      </p:pic>
      <p:pic>
        <p:nvPicPr>
          <p:cNvPr id="946" name="Google Shape;946;p116"/>
          <p:cNvPicPr preferRelativeResize="0"/>
          <p:nvPr/>
        </p:nvPicPr>
        <p:blipFill>
          <a:blip r:embed="rId5">
            <a:alphaModFix/>
          </a:blip>
          <a:stretch>
            <a:fillRect/>
          </a:stretch>
        </p:blipFill>
        <p:spPr>
          <a:xfrm>
            <a:off x="7216650" y="1490548"/>
            <a:ext cx="1399576" cy="1164625"/>
          </a:xfrm>
          <a:prstGeom prst="rect">
            <a:avLst/>
          </a:prstGeom>
          <a:noFill/>
          <a:ln>
            <a:noFill/>
          </a:ln>
        </p:spPr>
      </p:pic>
      <p:pic>
        <p:nvPicPr>
          <p:cNvPr id="947" name="Google Shape;947;p116"/>
          <p:cNvPicPr preferRelativeResize="0"/>
          <p:nvPr/>
        </p:nvPicPr>
        <p:blipFill>
          <a:blip r:embed="rId6">
            <a:alphaModFix/>
          </a:blip>
          <a:stretch>
            <a:fillRect/>
          </a:stretch>
        </p:blipFill>
        <p:spPr>
          <a:xfrm>
            <a:off x="6988050" y="2868799"/>
            <a:ext cx="1164625" cy="1164625"/>
          </a:xfrm>
          <a:prstGeom prst="rect">
            <a:avLst/>
          </a:prstGeom>
          <a:noFill/>
          <a:ln>
            <a:noFill/>
          </a:ln>
        </p:spPr>
      </p:pic>
      <p:pic>
        <p:nvPicPr>
          <p:cNvPr id="948" name="Google Shape;948;p116"/>
          <p:cNvPicPr preferRelativeResize="0"/>
          <p:nvPr/>
        </p:nvPicPr>
        <p:blipFill>
          <a:blip r:embed="rId7">
            <a:alphaModFix/>
          </a:blip>
          <a:stretch>
            <a:fillRect/>
          </a:stretch>
        </p:blipFill>
        <p:spPr>
          <a:xfrm>
            <a:off x="2603975" y="3212081"/>
            <a:ext cx="2265424" cy="1274294"/>
          </a:xfrm>
          <a:prstGeom prst="rect">
            <a:avLst/>
          </a:prstGeom>
          <a:noFill/>
          <a:ln>
            <a:noFill/>
          </a:ln>
        </p:spPr>
      </p:pic>
      <p:sp>
        <p:nvSpPr>
          <p:cNvPr id="949" name="Google Shape;949;p116"/>
          <p:cNvSpPr txBox="1"/>
          <p:nvPr/>
        </p:nvSpPr>
        <p:spPr>
          <a:xfrm>
            <a:off x="7274605" y="3989675"/>
            <a:ext cx="14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Lux AI</a:t>
            </a:r>
            <a:endParaRPr/>
          </a:p>
        </p:txBody>
      </p:sp>
      <p:sp>
        <p:nvSpPr>
          <p:cNvPr id="950" name="Google Shape;950;p116"/>
          <p:cNvSpPr txBox="1"/>
          <p:nvPr/>
        </p:nvSpPr>
        <p:spPr>
          <a:xfrm>
            <a:off x="5563875" y="3510638"/>
            <a:ext cx="14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Brax</a:t>
            </a:r>
            <a:endParaRPr/>
          </a:p>
        </p:txBody>
      </p:sp>
      <p:sp>
        <p:nvSpPr>
          <p:cNvPr id="951" name="Google Shape;951;p116"/>
          <p:cNvSpPr txBox="1"/>
          <p:nvPr/>
        </p:nvSpPr>
        <p:spPr>
          <a:xfrm>
            <a:off x="3242035" y="4521675"/>
            <a:ext cx="14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IsaacGym</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17"/>
          <p:cNvSpPr txBox="1"/>
          <p:nvPr/>
        </p:nvSpPr>
        <p:spPr>
          <a:xfrm>
            <a:off x="431200" y="1239675"/>
            <a:ext cx="7103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Goal: </a:t>
            </a:r>
            <a:r>
              <a:rPr lang="en">
                <a:latin typeface="DM Sans"/>
                <a:ea typeface="DM Sans"/>
                <a:cs typeface="DM Sans"/>
                <a:sym typeface="DM Sans"/>
              </a:rPr>
              <a:t>Make RL easy to use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A huge part of the deep learning revolution and the frequency of downstream applications being built stems from good software and libraries.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Research has massively been accelerated thanks to the </a:t>
            </a:r>
            <a:r>
              <a:rPr lang="en">
                <a:latin typeface="DM Sans"/>
                <a:ea typeface="DM Sans"/>
                <a:cs typeface="DM Sans"/>
                <a:sym typeface="DM Sans"/>
              </a:rPr>
              <a:t>prototyping</a:t>
            </a:r>
            <a:r>
              <a:rPr lang="en">
                <a:latin typeface="DM Sans"/>
                <a:ea typeface="DM Sans"/>
                <a:cs typeface="DM Sans"/>
                <a:sym typeface="DM Sans"/>
              </a:rPr>
              <a:t> encouraging behavior of tools like PyTorch and Jax</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People can build all kinds of LLM powered applications </a:t>
            </a:r>
            <a:r>
              <a:rPr lang="en">
                <a:latin typeface="DM Sans"/>
                <a:ea typeface="DM Sans"/>
                <a:cs typeface="DM Sans"/>
                <a:sym typeface="DM Sans"/>
              </a:rPr>
              <a:t>easily thanks to so many tools like HuggingFace transformers, LangChain etc.</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RL is no different but engineering for RL has been very difficult…</a:t>
            </a:r>
            <a:endParaRPr>
              <a:latin typeface="DM Sans"/>
              <a:ea typeface="DM Sans"/>
              <a:cs typeface="DM Sans"/>
              <a:sym typeface="DM Sans"/>
            </a:endParaRPr>
          </a:p>
        </p:txBody>
      </p:sp>
      <p:sp>
        <p:nvSpPr>
          <p:cNvPr id="957" name="Google Shape;957;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Engineering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18"/>
          <p:cNvSpPr txBox="1"/>
          <p:nvPr/>
        </p:nvSpPr>
        <p:spPr>
          <a:xfrm>
            <a:off x="431200" y="1239675"/>
            <a:ext cx="7103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RL Standardization Problem</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RL work often is composed of a few libraries: An RL algorithm library, an environment library, and potentially libraries to scale the previous two parts to many machines.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Only 3 components really, but it’s a </a:t>
            </a:r>
            <a:r>
              <a:rPr b="1" lang="en">
                <a:latin typeface="DM Sans"/>
                <a:ea typeface="DM Sans"/>
                <a:cs typeface="DM Sans"/>
                <a:sym typeface="DM Sans"/>
              </a:rPr>
              <a:t>mess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Many researchers will use their own algorithms library (e.g. me), or one of the many popular ones out there (Tianshou, Stable Baselines, RL Games, jaxrl, Clean RL etc.).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The environment interface is never consistent across research, there is the most popular one known as Gym/Gymnasium, but there is a different API for Brax (jax powered robotics), DeepMind environments, and more…</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The way environments are designed (different control frequencies, horizon sizes) meaning it’s near impossible to reliably compare results on one env vs another.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
        <p:nvSpPr>
          <p:cNvPr id="963" name="Google Shape;963;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Engineering</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19"/>
          <p:cNvSpPr txBox="1"/>
          <p:nvPr/>
        </p:nvSpPr>
        <p:spPr>
          <a:xfrm>
            <a:off x="431200" y="1239675"/>
            <a:ext cx="7103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What then?</a:t>
            </a:r>
            <a:endParaRPr b="1">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I’m not really sure to be honest. This can be in part due to the relative lack of maturity of modern deep RL, as well as how much more complex RL is compared to supervised learning etc.</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Currently the Farama Foundation (who manage Gymnasium) are trying to consolidate this but this will definitely be a multi-year effort.</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p:txBody>
      </p:sp>
      <p:sp>
        <p:nvSpPr>
          <p:cNvPr id="969" name="Google Shape;969;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Engineering</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0"/>
          <p:cNvSpPr txBox="1"/>
          <p:nvPr/>
        </p:nvSpPr>
        <p:spPr>
          <a:xfrm>
            <a:off x="431200" y="1239675"/>
            <a:ext cx="7103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What would be a breakthrough?</a:t>
            </a:r>
            <a:endParaRPr b="1">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It can easily be said that language modelling has had a breakthrough thanks to transformers and recently large language models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b="1" lang="en">
                <a:latin typeface="DM Sans"/>
                <a:ea typeface="DM Sans"/>
                <a:cs typeface="DM Sans"/>
                <a:sym typeface="DM Sans"/>
              </a:rPr>
              <a:t>Why hasn’t RL kicked off?</a:t>
            </a:r>
            <a:endParaRPr b="1">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Sample efficiency remains a huge problem, too data hungry and can’t solve everything</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Maturity needed for engineering to ensure end-users / laypeople can use it too</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
        <p:nvSpPr>
          <p:cNvPr id="975" name="Google Shape;975;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RL still missing?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Model?</a:t>
            </a:r>
            <a:endParaRPr/>
          </a:p>
        </p:txBody>
      </p:sp>
      <p:sp>
        <p:nvSpPr>
          <p:cNvPr id="149" name="Google Shape;149;p23"/>
          <p:cNvSpPr txBox="1"/>
          <p:nvPr/>
        </p:nvSpPr>
        <p:spPr>
          <a:xfrm>
            <a:off x="3547950" y="2063550"/>
            <a:ext cx="2048100" cy="10164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Model</a:t>
            </a:r>
            <a:endParaRPr sz="1800">
              <a:latin typeface="DM Sans"/>
              <a:ea typeface="DM Sans"/>
              <a:cs typeface="DM Sans"/>
              <a:sym typeface="DM Sans"/>
            </a:endParaRPr>
          </a:p>
        </p:txBody>
      </p:sp>
      <p:pic>
        <p:nvPicPr>
          <p:cNvPr id="150" name="Google Shape;150;p23"/>
          <p:cNvPicPr preferRelativeResize="0"/>
          <p:nvPr/>
        </p:nvPicPr>
        <p:blipFill>
          <a:blip r:embed="rId3">
            <a:alphaModFix/>
          </a:blip>
          <a:stretch>
            <a:fillRect/>
          </a:stretch>
        </p:blipFill>
        <p:spPr>
          <a:xfrm>
            <a:off x="2374675" y="2438675"/>
            <a:ext cx="907600" cy="266175"/>
          </a:xfrm>
          <a:prstGeom prst="rect">
            <a:avLst/>
          </a:prstGeom>
          <a:noFill/>
          <a:ln>
            <a:noFill/>
          </a:ln>
        </p:spPr>
      </p:pic>
      <p:pic>
        <p:nvPicPr>
          <p:cNvPr id="151" name="Google Shape;151;p23"/>
          <p:cNvPicPr preferRelativeResize="0"/>
          <p:nvPr/>
        </p:nvPicPr>
        <p:blipFill>
          <a:blip r:embed="rId4">
            <a:alphaModFix/>
          </a:blip>
          <a:stretch>
            <a:fillRect/>
          </a:stretch>
        </p:blipFill>
        <p:spPr>
          <a:xfrm>
            <a:off x="5670050" y="2438678"/>
            <a:ext cx="907600" cy="370847"/>
          </a:xfrm>
          <a:prstGeom prst="rect">
            <a:avLst/>
          </a:prstGeom>
          <a:noFill/>
          <a:ln>
            <a:noFill/>
          </a:ln>
        </p:spPr>
      </p:pic>
      <p:pic>
        <p:nvPicPr>
          <p:cNvPr id="152" name="Google Shape;152;p23"/>
          <p:cNvPicPr preferRelativeResize="0"/>
          <p:nvPr/>
        </p:nvPicPr>
        <p:blipFill>
          <a:blip r:embed="rId5">
            <a:alphaModFix/>
          </a:blip>
          <a:stretch>
            <a:fillRect/>
          </a:stretch>
        </p:blipFill>
        <p:spPr>
          <a:xfrm>
            <a:off x="471925" y="1804376"/>
            <a:ext cx="1637075" cy="1534750"/>
          </a:xfrm>
          <a:prstGeom prst="rect">
            <a:avLst/>
          </a:prstGeom>
          <a:noFill/>
          <a:ln>
            <a:noFill/>
          </a:ln>
        </p:spPr>
      </p:pic>
      <p:sp>
        <p:nvSpPr>
          <p:cNvPr id="153" name="Google Shape;153;p23"/>
          <p:cNvSpPr txBox="1"/>
          <p:nvPr/>
        </p:nvSpPr>
        <p:spPr>
          <a:xfrm>
            <a:off x="471925" y="337472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image</a:t>
            </a:r>
            <a:endParaRPr sz="1800">
              <a:latin typeface="DM Sans"/>
              <a:ea typeface="DM Sans"/>
              <a:cs typeface="DM Sans"/>
              <a:sym typeface="DM Sans"/>
            </a:endParaRPr>
          </a:p>
        </p:txBody>
      </p:sp>
      <p:sp>
        <p:nvSpPr>
          <p:cNvPr id="154" name="Google Shape;154;p23"/>
          <p:cNvSpPr txBox="1"/>
          <p:nvPr/>
        </p:nvSpPr>
        <p:spPr>
          <a:xfrm>
            <a:off x="7035000" y="2371663"/>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M Sans"/>
                <a:ea typeface="DM Sans"/>
                <a:cs typeface="DM Sans"/>
                <a:sym typeface="DM Sans"/>
              </a:rPr>
              <a:t>Prediction</a:t>
            </a:r>
            <a:r>
              <a:rPr lang="en" sz="1800">
                <a:latin typeface="DM Sans"/>
                <a:ea typeface="DM Sans"/>
                <a:cs typeface="DM Sans"/>
                <a:sym typeface="DM Sans"/>
              </a:rPr>
              <a:t>: Super Mario Bros</a:t>
            </a:r>
            <a:endParaRPr sz="1800">
              <a:latin typeface="DM Sans"/>
              <a:ea typeface="DM Sans"/>
              <a:cs typeface="DM Sans"/>
              <a:sym typeface="DM Sans"/>
            </a:endParaRPr>
          </a:p>
        </p:txBody>
      </p:sp>
      <p:sp>
        <p:nvSpPr>
          <p:cNvPr id="155" name="Google Shape;155;p23"/>
          <p:cNvSpPr txBox="1"/>
          <p:nvPr/>
        </p:nvSpPr>
        <p:spPr>
          <a:xfrm>
            <a:off x="2374675" y="3873625"/>
            <a:ext cx="4203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M Sans"/>
                <a:ea typeface="DM Sans"/>
                <a:cs typeface="DM Sans"/>
                <a:sym typeface="DM Sans"/>
              </a:rPr>
              <a:t>Question</a:t>
            </a:r>
            <a:r>
              <a:rPr lang="en" sz="1800">
                <a:latin typeface="DM Sans"/>
                <a:ea typeface="DM Sans"/>
                <a:cs typeface="DM Sans"/>
                <a:sym typeface="DM Sans"/>
              </a:rPr>
              <a:t>: What game am I playing?</a:t>
            </a:r>
            <a:endParaRPr sz="180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utilize models for making decisions?</a:t>
            </a:r>
            <a:endParaRPr/>
          </a:p>
        </p:txBody>
      </p:sp>
      <p:sp>
        <p:nvSpPr>
          <p:cNvPr id="161" name="Google Shape;161;p24"/>
          <p:cNvSpPr txBox="1"/>
          <p:nvPr/>
        </p:nvSpPr>
        <p:spPr>
          <a:xfrm>
            <a:off x="3547950" y="2063550"/>
            <a:ext cx="2048100" cy="10164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Model</a:t>
            </a:r>
            <a:endParaRPr sz="1800">
              <a:latin typeface="DM Sans"/>
              <a:ea typeface="DM Sans"/>
              <a:cs typeface="DM Sans"/>
              <a:sym typeface="DM Sans"/>
            </a:endParaRPr>
          </a:p>
        </p:txBody>
      </p:sp>
      <p:pic>
        <p:nvPicPr>
          <p:cNvPr id="162" name="Google Shape;162;p24"/>
          <p:cNvPicPr preferRelativeResize="0"/>
          <p:nvPr/>
        </p:nvPicPr>
        <p:blipFill>
          <a:blip r:embed="rId3">
            <a:alphaModFix/>
          </a:blip>
          <a:stretch>
            <a:fillRect/>
          </a:stretch>
        </p:blipFill>
        <p:spPr>
          <a:xfrm>
            <a:off x="2374675" y="2438675"/>
            <a:ext cx="907600" cy="266175"/>
          </a:xfrm>
          <a:prstGeom prst="rect">
            <a:avLst/>
          </a:prstGeom>
          <a:noFill/>
          <a:ln>
            <a:noFill/>
          </a:ln>
        </p:spPr>
      </p:pic>
      <p:pic>
        <p:nvPicPr>
          <p:cNvPr id="163" name="Google Shape;163;p24"/>
          <p:cNvPicPr preferRelativeResize="0"/>
          <p:nvPr/>
        </p:nvPicPr>
        <p:blipFill>
          <a:blip r:embed="rId4">
            <a:alphaModFix/>
          </a:blip>
          <a:stretch>
            <a:fillRect/>
          </a:stretch>
        </p:blipFill>
        <p:spPr>
          <a:xfrm>
            <a:off x="5670050" y="2438678"/>
            <a:ext cx="907600" cy="3708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5"/>
          <p:cNvPicPr preferRelativeResize="0"/>
          <p:nvPr/>
        </p:nvPicPr>
        <p:blipFill>
          <a:blip r:embed="rId3">
            <a:alphaModFix/>
          </a:blip>
          <a:stretch>
            <a:fillRect/>
          </a:stretch>
        </p:blipFill>
        <p:spPr>
          <a:xfrm>
            <a:off x="136925" y="1806625"/>
            <a:ext cx="1632250" cy="1530225"/>
          </a:xfrm>
          <a:prstGeom prst="rect">
            <a:avLst/>
          </a:prstGeom>
          <a:noFill/>
          <a:ln>
            <a:noFill/>
          </a:ln>
        </p:spPr>
      </p:pic>
      <p:pic>
        <p:nvPicPr>
          <p:cNvPr id="169" name="Google Shape;169;p25"/>
          <p:cNvPicPr preferRelativeResize="0"/>
          <p:nvPr/>
        </p:nvPicPr>
        <p:blipFill rotWithShape="1">
          <a:blip r:embed="rId4">
            <a:alphaModFix/>
          </a:blip>
          <a:srcRect b="11751" l="12148" r="8862" t="11743"/>
          <a:stretch/>
        </p:blipFill>
        <p:spPr>
          <a:xfrm>
            <a:off x="1819675" y="1806638"/>
            <a:ext cx="1203800" cy="1530225"/>
          </a:xfrm>
          <a:prstGeom prst="rect">
            <a:avLst/>
          </a:prstGeom>
          <a:noFill/>
          <a:ln>
            <a:noFill/>
          </a:ln>
        </p:spPr>
      </p:pic>
      <p:sp>
        <p:nvSpPr>
          <p:cNvPr id="170" name="Google Shape;170;p25"/>
          <p:cNvSpPr txBox="1"/>
          <p:nvPr/>
        </p:nvSpPr>
        <p:spPr>
          <a:xfrm>
            <a:off x="1002275" y="333687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Games</a:t>
            </a:r>
            <a:endParaRPr sz="180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36925" y="1806625"/>
            <a:ext cx="1632250" cy="1530225"/>
          </a:xfrm>
          <a:prstGeom prst="rect">
            <a:avLst/>
          </a:prstGeom>
          <a:noFill/>
          <a:ln>
            <a:noFill/>
          </a:ln>
        </p:spPr>
      </p:pic>
      <p:pic>
        <p:nvPicPr>
          <p:cNvPr id="176" name="Google Shape;176;p26"/>
          <p:cNvPicPr preferRelativeResize="0"/>
          <p:nvPr/>
        </p:nvPicPr>
        <p:blipFill rotWithShape="1">
          <a:blip r:embed="rId4">
            <a:alphaModFix/>
          </a:blip>
          <a:srcRect b="11751" l="12148" r="8862" t="11743"/>
          <a:stretch/>
        </p:blipFill>
        <p:spPr>
          <a:xfrm>
            <a:off x="1819675" y="1806638"/>
            <a:ext cx="1203800" cy="1530225"/>
          </a:xfrm>
          <a:prstGeom prst="rect">
            <a:avLst/>
          </a:prstGeom>
          <a:noFill/>
          <a:ln>
            <a:noFill/>
          </a:ln>
        </p:spPr>
      </p:pic>
      <p:pic>
        <p:nvPicPr>
          <p:cNvPr id="177" name="Google Shape;177;p26"/>
          <p:cNvPicPr preferRelativeResize="0"/>
          <p:nvPr/>
        </p:nvPicPr>
        <p:blipFill rotWithShape="1">
          <a:blip r:embed="rId5">
            <a:alphaModFix/>
          </a:blip>
          <a:srcRect b="0" l="6500" r="7165" t="0"/>
          <a:stretch/>
        </p:blipFill>
        <p:spPr>
          <a:xfrm>
            <a:off x="3073975" y="1806638"/>
            <a:ext cx="2348675" cy="1530225"/>
          </a:xfrm>
          <a:prstGeom prst="rect">
            <a:avLst/>
          </a:prstGeom>
          <a:noFill/>
          <a:ln>
            <a:noFill/>
          </a:ln>
        </p:spPr>
      </p:pic>
      <p:sp>
        <p:nvSpPr>
          <p:cNvPr id="178" name="Google Shape;178;p26"/>
          <p:cNvSpPr txBox="1"/>
          <p:nvPr/>
        </p:nvSpPr>
        <p:spPr>
          <a:xfrm>
            <a:off x="1002275" y="333687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Games</a:t>
            </a:r>
            <a:endParaRPr sz="1800">
              <a:latin typeface="DM Sans"/>
              <a:ea typeface="DM Sans"/>
              <a:cs typeface="DM Sans"/>
              <a:sym typeface="DM Sans"/>
            </a:endParaRPr>
          </a:p>
        </p:txBody>
      </p:sp>
      <p:sp>
        <p:nvSpPr>
          <p:cNvPr id="179" name="Google Shape;179;p26"/>
          <p:cNvSpPr txBox="1"/>
          <p:nvPr/>
        </p:nvSpPr>
        <p:spPr>
          <a:xfrm>
            <a:off x="3429750" y="333687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Robotics</a:t>
            </a:r>
            <a:endParaRPr sz="180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7"/>
          <p:cNvPicPr preferRelativeResize="0"/>
          <p:nvPr/>
        </p:nvPicPr>
        <p:blipFill>
          <a:blip r:embed="rId3">
            <a:alphaModFix/>
          </a:blip>
          <a:stretch>
            <a:fillRect/>
          </a:stretch>
        </p:blipFill>
        <p:spPr>
          <a:xfrm>
            <a:off x="136925" y="1806625"/>
            <a:ext cx="1632250" cy="1530225"/>
          </a:xfrm>
          <a:prstGeom prst="rect">
            <a:avLst/>
          </a:prstGeom>
          <a:noFill/>
          <a:ln>
            <a:noFill/>
          </a:ln>
        </p:spPr>
      </p:pic>
      <p:pic>
        <p:nvPicPr>
          <p:cNvPr id="185" name="Google Shape;185;p27"/>
          <p:cNvPicPr preferRelativeResize="0"/>
          <p:nvPr/>
        </p:nvPicPr>
        <p:blipFill rotWithShape="1">
          <a:blip r:embed="rId4">
            <a:alphaModFix/>
          </a:blip>
          <a:srcRect b="11751" l="12148" r="8862" t="11743"/>
          <a:stretch/>
        </p:blipFill>
        <p:spPr>
          <a:xfrm>
            <a:off x="1819675" y="1806638"/>
            <a:ext cx="1203800" cy="1530225"/>
          </a:xfrm>
          <a:prstGeom prst="rect">
            <a:avLst/>
          </a:prstGeom>
          <a:noFill/>
          <a:ln>
            <a:noFill/>
          </a:ln>
        </p:spPr>
      </p:pic>
      <p:pic>
        <p:nvPicPr>
          <p:cNvPr id="186" name="Google Shape;186;p27"/>
          <p:cNvPicPr preferRelativeResize="0"/>
          <p:nvPr/>
        </p:nvPicPr>
        <p:blipFill>
          <a:blip r:embed="rId5">
            <a:alphaModFix/>
          </a:blip>
          <a:stretch>
            <a:fillRect/>
          </a:stretch>
        </p:blipFill>
        <p:spPr>
          <a:xfrm>
            <a:off x="5473150" y="1809738"/>
            <a:ext cx="1524000" cy="1524000"/>
          </a:xfrm>
          <a:prstGeom prst="rect">
            <a:avLst/>
          </a:prstGeom>
          <a:noFill/>
          <a:ln>
            <a:noFill/>
          </a:ln>
        </p:spPr>
      </p:pic>
      <p:pic>
        <p:nvPicPr>
          <p:cNvPr id="187" name="Google Shape;187;p27"/>
          <p:cNvPicPr preferRelativeResize="0"/>
          <p:nvPr/>
        </p:nvPicPr>
        <p:blipFill>
          <a:blip r:embed="rId6">
            <a:alphaModFix/>
          </a:blip>
          <a:stretch>
            <a:fillRect/>
          </a:stretch>
        </p:blipFill>
        <p:spPr>
          <a:xfrm>
            <a:off x="7047650" y="1809738"/>
            <a:ext cx="1959432" cy="1524000"/>
          </a:xfrm>
          <a:prstGeom prst="rect">
            <a:avLst/>
          </a:prstGeom>
          <a:noFill/>
          <a:ln>
            <a:noFill/>
          </a:ln>
        </p:spPr>
      </p:pic>
      <p:pic>
        <p:nvPicPr>
          <p:cNvPr id="188" name="Google Shape;188;p27"/>
          <p:cNvPicPr preferRelativeResize="0"/>
          <p:nvPr/>
        </p:nvPicPr>
        <p:blipFill rotWithShape="1">
          <a:blip r:embed="rId7">
            <a:alphaModFix/>
          </a:blip>
          <a:srcRect b="0" l="6500" r="7165" t="0"/>
          <a:stretch/>
        </p:blipFill>
        <p:spPr>
          <a:xfrm>
            <a:off x="3073975" y="1806638"/>
            <a:ext cx="2348675" cy="1530225"/>
          </a:xfrm>
          <a:prstGeom prst="rect">
            <a:avLst/>
          </a:prstGeom>
          <a:noFill/>
          <a:ln>
            <a:noFill/>
          </a:ln>
        </p:spPr>
      </p:pic>
      <p:sp>
        <p:nvSpPr>
          <p:cNvPr id="189" name="Google Shape;189;p27"/>
          <p:cNvSpPr txBox="1"/>
          <p:nvPr/>
        </p:nvSpPr>
        <p:spPr>
          <a:xfrm>
            <a:off x="1002275" y="333687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Games</a:t>
            </a:r>
            <a:endParaRPr sz="1800">
              <a:latin typeface="DM Sans"/>
              <a:ea typeface="DM Sans"/>
              <a:cs typeface="DM Sans"/>
              <a:sym typeface="DM Sans"/>
            </a:endParaRPr>
          </a:p>
        </p:txBody>
      </p:sp>
      <p:sp>
        <p:nvSpPr>
          <p:cNvPr id="190" name="Google Shape;190;p27"/>
          <p:cNvSpPr txBox="1"/>
          <p:nvPr/>
        </p:nvSpPr>
        <p:spPr>
          <a:xfrm>
            <a:off x="3429750" y="333687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Robotics</a:t>
            </a:r>
            <a:endParaRPr sz="1800">
              <a:latin typeface="DM Sans"/>
              <a:ea typeface="DM Sans"/>
              <a:cs typeface="DM Sans"/>
              <a:sym typeface="DM Sans"/>
            </a:endParaRPr>
          </a:p>
        </p:txBody>
      </p:sp>
      <p:sp>
        <p:nvSpPr>
          <p:cNvPr id="191" name="Google Shape;191;p27"/>
          <p:cNvSpPr txBox="1"/>
          <p:nvPr/>
        </p:nvSpPr>
        <p:spPr>
          <a:xfrm>
            <a:off x="5473150" y="3336875"/>
            <a:ext cx="353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Control Problems</a:t>
            </a:r>
            <a:endParaRPr sz="180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8"/>
          <p:cNvPicPr preferRelativeResize="0"/>
          <p:nvPr/>
        </p:nvPicPr>
        <p:blipFill>
          <a:blip r:embed="rId3">
            <a:alphaModFix/>
          </a:blip>
          <a:stretch>
            <a:fillRect/>
          </a:stretch>
        </p:blipFill>
        <p:spPr>
          <a:xfrm>
            <a:off x="136925" y="1806625"/>
            <a:ext cx="1632250" cy="1530225"/>
          </a:xfrm>
          <a:prstGeom prst="rect">
            <a:avLst/>
          </a:prstGeom>
          <a:noFill/>
          <a:ln>
            <a:noFill/>
          </a:ln>
        </p:spPr>
      </p:pic>
      <p:pic>
        <p:nvPicPr>
          <p:cNvPr id="197" name="Google Shape;197;p28"/>
          <p:cNvPicPr preferRelativeResize="0"/>
          <p:nvPr/>
        </p:nvPicPr>
        <p:blipFill rotWithShape="1">
          <a:blip r:embed="rId4">
            <a:alphaModFix/>
          </a:blip>
          <a:srcRect b="11751" l="12148" r="8862" t="11743"/>
          <a:stretch/>
        </p:blipFill>
        <p:spPr>
          <a:xfrm>
            <a:off x="1819675" y="1806638"/>
            <a:ext cx="1203800" cy="1530225"/>
          </a:xfrm>
          <a:prstGeom prst="rect">
            <a:avLst/>
          </a:prstGeom>
          <a:noFill/>
          <a:ln>
            <a:noFill/>
          </a:ln>
        </p:spPr>
      </p:pic>
      <p:pic>
        <p:nvPicPr>
          <p:cNvPr id="198" name="Google Shape;198;p28"/>
          <p:cNvPicPr preferRelativeResize="0"/>
          <p:nvPr/>
        </p:nvPicPr>
        <p:blipFill>
          <a:blip r:embed="rId5">
            <a:alphaModFix/>
          </a:blip>
          <a:stretch>
            <a:fillRect/>
          </a:stretch>
        </p:blipFill>
        <p:spPr>
          <a:xfrm>
            <a:off x="5473150" y="1809738"/>
            <a:ext cx="1524000" cy="1524000"/>
          </a:xfrm>
          <a:prstGeom prst="rect">
            <a:avLst/>
          </a:prstGeom>
          <a:noFill/>
          <a:ln>
            <a:noFill/>
          </a:ln>
        </p:spPr>
      </p:pic>
      <p:pic>
        <p:nvPicPr>
          <p:cNvPr id="199" name="Google Shape;199;p28"/>
          <p:cNvPicPr preferRelativeResize="0"/>
          <p:nvPr/>
        </p:nvPicPr>
        <p:blipFill>
          <a:blip r:embed="rId6">
            <a:alphaModFix/>
          </a:blip>
          <a:stretch>
            <a:fillRect/>
          </a:stretch>
        </p:blipFill>
        <p:spPr>
          <a:xfrm>
            <a:off x="7047650" y="1809738"/>
            <a:ext cx="1959432" cy="1524000"/>
          </a:xfrm>
          <a:prstGeom prst="rect">
            <a:avLst/>
          </a:prstGeom>
          <a:noFill/>
          <a:ln>
            <a:noFill/>
          </a:ln>
        </p:spPr>
      </p:pic>
      <p:pic>
        <p:nvPicPr>
          <p:cNvPr id="200" name="Google Shape;200;p28"/>
          <p:cNvPicPr preferRelativeResize="0"/>
          <p:nvPr/>
        </p:nvPicPr>
        <p:blipFill rotWithShape="1">
          <a:blip r:embed="rId7">
            <a:alphaModFix/>
          </a:blip>
          <a:srcRect b="0" l="6500" r="7165" t="0"/>
          <a:stretch/>
        </p:blipFill>
        <p:spPr>
          <a:xfrm>
            <a:off x="3073975" y="1806638"/>
            <a:ext cx="2348675" cy="1530225"/>
          </a:xfrm>
          <a:prstGeom prst="rect">
            <a:avLst/>
          </a:prstGeom>
          <a:noFill/>
          <a:ln>
            <a:noFill/>
          </a:ln>
        </p:spPr>
      </p:pic>
      <p:sp>
        <p:nvSpPr>
          <p:cNvPr id="201" name="Google Shape;201;p28"/>
          <p:cNvSpPr txBox="1"/>
          <p:nvPr/>
        </p:nvSpPr>
        <p:spPr>
          <a:xfrm>
            <a:off x="1002275" y="333687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Games</a:t>
            </a:r>
            <a:endParaRPr sz="1800">
              <a:latin typeface="DM Sans"/>
              <a:ea typeface="DM Sans"/>
              <a:cs typeface="DM Sans"/>
              <a:sym typeface="DM Sans"/>
            </a:endParaRPr>
          </a:p>
        </p:txBody>
      </p:sp>
      <p:sp>
        <p:nvSpPr>
          <p:cNvPr id="202" name="Google Shape;202;p28"/>
          <p:cNvSpPr txBox="1"/>
          <p:nvPr/>
        </p:nvSpPr>
        <p:spPr>
          <a:xfrm>
            <a:off x="3429750" y="333687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Robotics</a:t>
            </a:r>
            <a:endParaRPr sz="1800">
              <a:latin typeface="DM Sans"/>
              <a:ea typeface="DM Sans"/>
              <a:cs typeface="DM Sans"/>
              <a:sym typeface="DM Sans"/>
            </a:endParaRPr>
          </a:p>
        </p:txBody>
      </p:sp>
      <p:sp>
        <p:nvSpPr>
          <p:cNvPr id="203" name="Google Shape;203;p28"/>
          <p:cNvSpPr txBox="1"/>
          <p:nvPr/>
        </p:nvSpPr>
        <p:spPr>
          <a:xfrm>
            <a:off x="5473150" y="3336875"/>
            <a:ext cx="353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Control Problems</a:t>
            </a:r>
            <a:endParaRPr sz="1800">
              <a:latin typeface="DM Sans"/>
              <a:ea typeface="DM Sans"/>
              <a:cs typeface="DM Sans"/>
              <a:sym typeface="DM Sans"/>
            </a:endParaRPr>
          </a:p>
        </p:txBody>
      </p:sp>
      <p:sp>
        <p:nvSpPr>
          <p:cNvPr id="204" name="Google Shape;20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Key: </a:t>
            </a:r>
            <a:r>
              <a:rPr lang="en">
                <a:highlight>
                  <a:srgbClr val="FFF2CC"/>
                </a:highlight>
              </a:rPr>
              <a:t>Deep Reinforcement Learning</a:t>
            </a:r>
            <a:endParaRPr>
              <a:highlight>
                <a:srgbClr val="FFF2CC"/>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CCCCCC"/>
                </a:solidFill>
              </a:rPr>
              <a:t>The Key: </a:t>
            </a:r>
            <a:r>
              <a:rPr lang="en">
                <a:solidFill>
                  <a:srgbClr val="CCCCCC"/>
                </a:solidFill>
                <a:highlight>
                  <a:srgbClr val="FFF2CC"/>
                </a:highlight>
              </a:rPr>
              <a:t>Deep</a:t>
            </a:r>
            <a:r>
              <a:rPr lang="en">
                <a:highlight>
                  <a:srgbClr val="FFF2CC"/>
                </a:highlight>
              </a:rPr>
              <a:t> Reinforcement Learning</a:t>
            </a:r>
            <a:endParaRPr>
              <a:highlight>
                <a:srgbClr val="FFF2CC"/>
              </a:highlight>
            </a:endParaRPr>
          </a:p>
          <a:p>
            <a:pPr indent="0" lvl="0" marL="0" rtl="0" algn="l">
              <a:spcBef>
                <a:spcPts val="0"/>
              </a:spcBef>
              <a:spcAft>
                <a:spcPts val="0"/>
              </a:spcAft>
              <a:buNone/>
            </a:pPr>
            <a:r>
              <a:t/>
            </a:r>
            <a:endParaRPr/>
          </a:p>
        </p:txBody>
      </p:sp>
      <p:sp>
        <p:nvSpPr>
          <p:cNvPr id="210" name="Google Shape;21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a:t>
            </a:r>
            <a:r>
              <a:rPr lang="en">
                <a:highlight>
                  <a:srgbClr val="FFF2CC"/>
                </a:highlight>
              </a:rPr>
              <a:t>Agent</a:t>
            </a:r>
            <a:r>
              <a:rPr lang="en"/>
              <a:t> (an AI) will </a:t>
            </a:r>
            <a:r>
              <a:rPr lang="en" u="sng"/>
              <a:t>learn from its environment</a:t>
            </a:r>
            <a:r>
              <a:rPr lang="en"/>
              <a:t> by:</a:t>
            </a:r>
            <a:endParaRPr/>
          </a:p>
          <a:p>
            <a:pPr indent="-342900" lvl="0" marL="457200" rtl="0" algn="l">
              <a:spcBef>
                <a:spcPts val="1200"/>
              </a:spcBef>
              <a:spcAft>
                <a:spcPts val="0"/>
              </a:spcAft>
              <a:buSzPts val="1800"/>
              <a:buChar char="-"/>
            </a:pPr>
            <a:r>
              <a:rPr b="1" lang="en" u="sng"/>
              <a:t>interacting</a:t>
            </a:r>
            <a:r>
              <a:rPr lang="en" u="sng"/>
              <a:t> with it</a:t>
            </a:r>
            <a:r>
              <a:rPr lang="en"/>
              <a:t> (through trial and error)</a:t>
            </a:r>
            <a:endParaRPr/>
          </a:p>
          <a:p>
            <a:pPr indent="-342900" lvl="0" marL="457200" rtl="0" algn="l">
              <a:spcBef>
                <a:spcPts val="0"/>
              </a:spcBef>
              <a:spcAft>
                <a:spcPts val="0"/>
              </a:spcAft>
              <a:buSzPts val="1800"/>
              <a:buChar char="-"/>
            </a:pPr>
            <a:r>
              <a:rPr lang="en" u="sng"/>
              <a:t>receiving </a:t>
            </a:r>
            <a:r>
              <a:rPr b="1" lang="en" u="sng"/>
              <a:t>Rewards</a:t>
            </a:r>
            <a:r>
              <a:rPr lang="en"/>
              <a:t> (negative (-) or positive (+)) after performing actions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Instance:</a:t>
            </a:r>
            <a:endParaRPr>
              <a:highlight>
                <a:srgbClr val="FFF2CC"/>
              </a:highlight>
            </a:endParaRPr>
          </a:p>
          <a:p>
            <a:pPr indent="0" lvl="0" marL="0" rtl="0" algn="l">
              <a:spcBef>
                <a:spcPts val="0"/>
              </a:spcBef>
              <a:spcAft>
                <a:spcPts val="0"/>
              </a:spcAft>
              <a:buNone/>
            </a:pPr>
            <a:r>
              <a:t/>
            </a:r>
            <a:endParaRPr/>
          </a:p>
        </p:txBody>
      </p:sp>
      <p:pic>
        <p:nvPicPr>
          <p:cNvPr id="216" name="Google Shape;216;p30"/>
          <p:cNvPicPr preferRelativeResize="0"/>
          <p:nvPr/>
        </p:nvPicPr>
        <p:blipFill>
          <a:blip r:embed="rId3">
            <a:alphaModFix/>
          </a:blip>
          <a:stretch>
            <a:fillRect/>
          </a:stretch>
        </p:blipFill>
        <p:spPr>
          <a:xfrm>
            <a:off x="1918150" y="1223587"/>
            <a:ext cx="5307700" cy="2696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Instance:</a:t>
            </a:r>
            <a:endParaRPr>
              <a:highlight>
                <a:srgbClr val="FFF2CC"/>
              </a:highlight>
            </a:endParaRPr>
          </a:p>
          <a:p>
            <a:pPr indent="0" lvl="0" marL="0" rtl="0" algn="l">
              <a:spcBef>
                <a:spcPts val="0"/>
              </a:spcBef>
              <a:spcAft>
                <a:spcPts val="0"/>
              </a:spcAft>
              <a:buNone/>
            </a:pPr>
            <a:r>
              <a:t/>
            </a:r>
            <a:endParaRPr/>
          </a:p>
        </p:txBody>
      </p:sp>
      <p:pic>
        <p:nvPicPr>
          <p:cNvPr id="222" name="Google Shape;222;p31"/>
          <p:cNvPicPr preferRelativeResize="0"/>
          <p:nvPr/>
        </p:nvPicPr>
        <p:blipFill>
          <a:blip r:embed="rId3">
            <a:alphaModFix/>
          </a:blip>
          <a:stretch>
            <a:fillRect/>
          </a:stretch>
        </p:blipFill>
        <p:spPr>
          <a:xfrm>
            <a:off x="1918150" y="1223588"/>
            <a:ext cx="5307700" cy="26963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ai-sp-ws3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Instance:</a:t>
            </a:r>
            <a:endParaRPr>
              <a:highlight>
                <a:srgbClr val="FFF2CC"/>
              </a:highlight>
            </a:endParaRPr>
          </a:p>
          <a:p>
            <a:pPr indent="0" lvl="0" marL="0" rtl="0" algn="l">
              <a:spcBef>
                <a:spcPts val="0"/>
              </a:spcBef>
              <a:spcAft>
                <a:spcPts val="0"/>
              </a:spcAft>
              <a:buNone/>
            </a:pPr>
            <a:r>
              <a:t/>
            </a:r>
            <a:endParaRPr/>
          </a:p>
        </p:txBody>
      </p:sp>
      <p:pic>
        <p:nvPicPr>
          <p:cNvPr id="228" name="Google Shape;228;p32"/>
          <p:cNvPicPr preferRelativeResize="0"/>
          <p:nvPr/>
        </p:nvPicPr>
        <p:blipFill>
          <a:blip r:embed="rId3">
            <a:alphaModFix/>
          </a:blip>
          <a:stretch>
            <a:fillRect/>
          </a:stretch>
        </p:blipFill>
        <p:spPr>
          <a:xfrm>
            <a:off x="1918153" y="1223600"/>
            <a:ext cx="5307700" cy="26963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Instance:</a:t>
            </a:r>
            <a:endParaRPr>
              <a:highlight>
                <a:srgbClr val="FFF2CC"/>
              </a:highlight>
            </a:endParaRPr>
          </a:p>
          <a:p>
            <a:pPr indent="0" lvl="0" marL="0" rtl="0" algn="l">
              <a:spcBef>
                <a:spcPts val="0"/>
              </a:spcBef>
              <a:spcAft>
                <a:spcPts val="0"/>
              </a:spcAft>
              <a:buNone/>
            </a:pPr>
            <a:r>
              <a:t/>
            </a:r>
            <a:endParaRPr/>
          </a:p>
        </p:txBody>
      </p:sp>
      <p:pic>
        <p:nvPicPr>
          <p:cNvPr id="234" name="Google Shape;234;p33"/>
          <p:cNvPicPr preferRelativeResize="0"/>
          <p:nvPr/>
        </p:nvPicPr>
        <p:blipFill>
          <a:blip r:embed="rId3">
            <a:alphaModFix/>
          </a:blip>
          <a:stretch>
            <a:fillRect/>
          </a:stretch>
        </p:blipFill>
        <p:spPr>
          <a:xfrm>
            <a:off x="3524600" y="1346787"/>
            <a:ext cx="5307700" cy="2696326"/>
          </a:xfrm>
          <a:prstGeom prst="rect">
            <a:avLst/>
          </a:prstGeom>
          <a:noFill/>
          <a:ln>
            <a:noFill/>
          </a:ln>
        </p:spPr>
      </p:pic>
      <p:sp>
        <p:nvSpPr>
          <p:cNvPr id="235" name="Google Shape;235;p33"/>
          <p:cNvSpPr txBox="1"/>
          <p:nvPr/>
        </p:nvSpPr>
        <p:spPr>
          <a:xfrm>
            <a:off x="431200" y="1239675"/>
            <a:ext cx="28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Without supervision</a:t>
            </a:r>
            <a:r>
              <a:rPr lang="en">
                <a:latin typeface="DM Sans"/>
                <a:ea typeface="DM Sans"/>
                <a:cs typeface="DM Sans"/>
                <a:sym typeface="DM Sans"/>
              </a:rPr>
              <a:t>, the child</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will get better at the game</a:t>
            </a:r>
            <a:endParaRPr>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Instance:</a:t>
            </a:r>
            <a:endParaRPr>
              <a:highlight>
                <a:srgbClr val="FFF2CC"/>
              </a:highlight>
            </a:endParaRPr>
          </a:p>
          <a:p>
            <a:pPr indent="0" lvl="0" marL="0" rtl="0" algn="l">
              <a:spcBef>
                <a:spcPts val="0"/>
              </a:spcBef>
              <a:spcAft>
                <a:spcPts val="0"/>
              </a:spcAft>
              <a:buNone/>
            </a:pPr>
            <a:r>
              <a:t/>
            </a:r>
            <a:endParaRPr/>
          </a:p>
        </p:txBody>
      </p:sp>
      <p:pic>
        <p:nvPicPr>
          <p:cNvPr id="241" name="Google Shape;241;p34"/>
          <p:cNvPicPr preferRelativeResize="0"/>
          <p:nvPr/>
        </p:nvPicPr>
        <p:blipFill>
          <a:blip r:embed="rId3">
            <a:alphaModFix/>
          </a:blip>
          <a:stretch>
            <a:fillRect/>
          </a:stretch>
        </p:blipFill>
        <p:spPr>
          <a:xfrm>
            <a:off x="3524600" y="1346787"/>
            <a:ext cx="5307700" cy="2696326"/>
          </a:xfrm>
          <a:prstGeom prst="rect">
            <a:avLst/>
          </a:prstGeom>
          <a:noFill/>
          <a:ln>
            <a:noFill/>
          </a:ln>
        </p:spPr>
      </p:pic>
      <p:sp>
        <p:nvSpPr>
          <p:cNvPr id="242" name="Google Shape;242;p34"/>
          <p:cNvSpPr txBox="1"/>
          <p:nvPr/>
        </p:nvSpPr>
        <p:spPr>
          <a:xfrm>
            <a:off x="431200" y="1239675"/>
            <a:ext cx="2825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Without supervision</a:t>
            </a:r>
            <a:r>
              <a:rPr lang="en">
                <a:latin typeface="DM Sans"/>
                <a:ea typeface="DM Sans"/>
                <a:cs typeface="DM Sans"/>
                <a:sym typeface="DM Sans"/>
              </a:rPr>
              <a:t>, the child</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will get better at the game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This is how </a:t>
            </a:r>
            <a:r>
              <a:rPr lang="en" u="sng">
                <a:latin typeface="DM Sans"/>
                <a:ea typeface="DM Sans"/>
                <a:cs typeface="DM Sans"/>
                <a:sym typeface="DM Sans"/>
              </a:rPr>
              <a:t>humans</a:t>
            </a:r>
            <a:r>
              <a:rPr lang="en">
                <a:latin typeface="DM Sans"/>
                <a:ea typeface="DM Sans"/>
                <a:cs typeface="DM Sans"/>
                <a:sym typeface="DM Sans"/>
              </a:rPr>
              <a:t> and </a:t>
            </a:r>
            <a:r>
              <a:rPr lang="en" u="sng">
                <a:latin typeface="DM Sans"/>
                <a:ea typeface="DM Sans"/>
                <a:cs typeface="DM Sans"/>
                <a:sym typeface="DM Sans"/>
              </a:rPr>
              <a:t>animals</a:t>
            </a:r>
            <a:r>
              <a:rPr lang="en">
                <a:latin typeface="DM Sans"/>
                <a:ea typeface="DM Sans"/>
                <a:cs typeface="DM Sans"/>
                <a:sym typeface="DM Sans"/>
              </a:rPr>
              <a:t> learn – </a:t>
            </a:r>
            <a:r>
              <a:rPr b="1" lang="en">
                <a:latin typeface="DM Sans"/>
                <a:ea typeface="DM Sans"/>
                <a:cs typeface="DM Sans"/>
                <a:sym typeface="DM Sans"/>
              </a:rPr>
              <a:t>through interaction</a:t>
            </a:r>
            <a:endParaRPr>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Instance:</a:t>
            </a:r>
            <a:endParaRPr>
              <a:highlight>
                <a:srgbClr val="FFF2CC"/>
              </a:highlight>
            </a:endParaRPr>
          </a:p>
          <a:p>
            <a:pPr indent="0" lvl="0" marL="0" rtl="0" algn="l">
              <a:spcBef>
                <a:spcPts val="0"/>
              </a:spcBef>
              <a:spcAft>
                <a:spcPts val="0"/>
              </a:spcAft>
              <a:buNone/>
            </a:pPr>
            <a:r>
              <a:t/>
            </a:r>
            <a:endParaRPr/>
          </a:p>
        </p:txBody>
      </p:sp>
      <p:pic>
        <p:nvPicPr>
          <p:cNvPr id="248" name="Google Shape;248;p35"/>
          <p:cNvPicPr preferRelativeResize="0"/>
          <p:nvPr/>
        </p:nvPicPr>
        <p:blipFill>
          <a:blip r:embed="rId3">
            <a:alphaModFix/>
          </a:blip>
          <a:stretch>
            <a:fillRect/>
          </a:stretch>
        </p:blipFill>
        <p:spPr>
          <a:xfrm>
            <a:off x="3524600" y="1346787"/>
            <a:ext cx="5307700" cy="2696326"/>
          </a:xfrm>
          <a:prstGeom prst="rect">
            <a:avLst/>
          </a:prstGeom>
          <a:noFill/>
          <a:ln>
            <a:noFill/>
          </a:ln>
        </p:spPr>
      </p:pic>
      <p:sp>
        <p:nvSpPr>
          <p:cNvPr id="249" name="Google Shape;249;p35"/>
          <p:cNvSpPr txBox="1"/>
          <p:nvPr/>
        </p:nvSpPr>
        <p:spPr>
          <a:xfrm>
            <a:off x="431200" y="1239675"/>
            <a:ext cx="2825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Without supervision</a:t>
            </a:r>
            <a:r>
              <a:rPr lang="en">
                <a:latin typeface="DM Sans"/>
                <a:ea typeface="DM Sans"/>
                <a:cs typeface="DM Sans"/>
                <a:sym typeface="DM Sans"/>
              </a:rPr>
              <a:t>, the child</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will get better at the game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This is how </a:t>
            </a:r>
            <a:r>
              <a:rPr lang="en" u="sng">
                <a:latin typeface="DM Sans"/>
                <a:ea typeface="DM Sans"/>
                <a:cs typeface="DM Sans"/>
                <a:sym typeface="DM Sans"/>
              </a:rPr>
              <a:t>humans</a:t>
            </a:r>
            <a:r>
              <a:rPr lang="en">
                <a:latin typeface="DM Sans"/>
                <a:ea typeface="DM Sans"/>
                <a:cs typeface="DM Sans"/>
                <a:sym typeface="DM Sans"/>
              </a:rPr>
              <a:t> and </a:t>
            </a:r>
            <a:r>
              <a:rPr lang="en" u="sng">
                <a:latin typeface="DM Sans"/>
                <a:ea typeface="DM Sans"/>
                <a:cs typeface="DM Sans"/>
                <a:sym typeface="DM Sans"/>
              </a:rPr>
              <a:t>animals</a:t>
            </a:r>
            <a:r>
              <a:rPr lang="en">
                <a:latin typeface="DM Sans"/>
                <a:ea typeface="DM Sans"/>
                <a:cs typeface="DM Sans"/>
                <a:sym typeface="DM Sans"/>
              </a:rPr>
              <a:t> learn – </a:t>
            </a:r>
            <a:r>
              <a:rPr b="1" lang="en">
                <a:latin typeface="DM Sans"/>
                <a:ea typeface="DM Sans"/>
                <a:cs typeface="DM Sans"/>
                <a:sym typeface="DM Sans"/>
              </a:rPr>
              <a:t>through interaction</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highlight>
                  <a:srgbClr val="FFF2CC"/>
                </a:highlight>
                <a:latin typeface="DM Sans"/>
                <a:ea typeface="DM Sans"/>
                <a:cs typeface="DM Sans"/>
                <a:sym typeface="DM Sans"/>
              </a:rPr>
              <a:t>Reinforcement Learning</a:t>
            </a:r>
            <a:r>
              <a:rPr lang="en">
                <a:latin typeface="DM Sans"/>
                <a:ea typeface="DM Sans"/>
                <a:cs typeface="DM Sans"/>
                <a:sym typeface="DM Sans"/>
              </a:rPr>
              <a:t> is just a </a:t>
            </a:r>
            <a:r>
              <a:rPr b="1" lang="en">
                <a:latin typeface="DM Sans"/>
                <a:ea typeface="DM Sans"/>
                <a:cs typeface="DM Sans"/>
                <a:sym typeface="DM Sans"/>
              </a:rPr>
              <a:t>computational approach for learning from actions</a:t>
            </a:r>
            <a:endParaRPr b="1">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RL Process</a:t>
            </a:r>
            <a:endParaRPr/>
          </a:p>
        </p:txBody>
      </p:sp>
      <p:pic>
        <p:nvPicPr>
          <p:cNvPr id="255" name="Google Shape;255;p36"/>
          <p:cNvPicPr preferRelativeResize="0"/>
          <p:nvPr/>
        </p:nvPicPr>
        <p:blipFill rotWithShape="1">
          <a:blip r:embed="rId3">
            <a:alphaModFix/>
          </a:blip>
          <a:srcRect b="18178" l="12189" r="12707" t="21769"/>
          <a:stretch/>
        </p:blipFill>
        <p:spPr>
          <a:xfrm>
            <a:off x="2019500" y="1424475"/>
            <a:ext cx="5104999" cy="2294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RL Process: Platformer Game Example</a:t>
            </a:r>
            <a:endParaRPr/>
          </a:p>
        </p:txBody>
      </p:sp>
      <p:pic>
        <p:nvPicPr>
          <p:cNvPr id="261" name="Google Shape;261;p37"/>
          <p:cNvPicPr preferRelativeResize="0"/>
          <p:nvPr/>
        </p:nvPicPr>
        <p:blipFill>
          <a:blip r:embed="rId3">
            <a:alphaModFix/>
          </a:blip>
          <a:stretch>
            <a:fillRect/>
          </a:stretch>
        </p:blipFill>
        <p:spPr>
          <a:xfrm>
            <a:off x="311702" y="1136875"/>
            <a:ext cx="5104999" cy="28697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RL Process: Platformer Game Example</a:t>
            </a:r>
            <a:endParaRPr/>
          </a:p>
        </p:txBody>
      </p:sp>
      <p:pic>
        <p:nvPicPr>
          <p:cNvPr id="267" name="Google Shape;267;p38"/>
          <p:cNvPicPr preferRelativeResize="0"/>
          <p:nvPr/>
        </p:nvPicPr>
        <p:blipFill>
          <a:blip r:embed="rId3">
            <a:alphaModFix/>
          </a:blip>
          <a:stretch>
            <a:fillRect/>
          </a:stretch>
        </p:blipFill>
        <p:spPr>
          <a:xfrm>
            <a:off x="311702" y="1136875"/>
            <a:ext cx="5104999" cy="2869740"/>
          </a:xfrm>
          <a:prstGeom prst="rect">
            <a:avLst/>
          </a:prstGeom>
          <a:noFill/>
          <a:ln>
            <a:noFill/>
          </a:ln>
        </p:spPr>
      </p:pic>
      <p:pic>
        <p:nvPicPr>
          <p:cNvPr id="268" name="Google Shape;268;p38"/>
          <p:cNvPicPr preferRelativeResize="0"/>
          <p:nvPr/>
        </p:nvPicPr>
        <p:blipFill>
          <a:blip r:embed="rId4">
            <a:alphaModFix/>
          </a:blip>
          <a:stretch>
            <a:fillRect/>
          </a:stretch>
        </p:blipFill>
        <p:spPr>
          <a:xfrm>
            <a:off x="5153276" y="1759832"/>
            <a:ext cx="3679023" cy="1623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Observations/State Space</a:t>
            </a:r>
            <a:endParaRPr/>
          </a:p>
        </p:txBody>
      </p:sp>
      <p:pic>
        <p:nvPicPr>
          <p:cNvPr id="274" name="Google Shape;274;p39"/>
          <p:cNvPicPr preferRelativeResize="0"/>
          <p:nvPr/>
        </p:nvPicPr>
        <p:blipFill>
          <a:blip r:embed="rId3">
            <a:alphaModFix/>
          </a:blip>
          <a:stretch>
            <a:fillRect/>
          </a:stretch>
        </p:blipFill>
        <p:spPr>
          <a:xfrm>
            <a:off x="1530125" y="1804200"/>
            <a:ext cx="1540225" cy="1535100"/>
          </a:xfrm>
          <a:prstGeom prst="rect">
            <a:avLst/>
          </a:prstGeom>
          <a:noFill/>
          <a:ln>
            <a:noFill/>
          </a:ln>
        </p:spPr>
      </p:pic>
      <p:sp>
        <p:nvSpPr>
          <p:cNvPr id="275" name="Google Shape;275;p39"/>
          <p:cNvSpPr txBox="1"/>
          <p:nvPr/>
        </p:nvSpPr>
        <p:spPr>
          <a:xfrm>
            <a:off x="887388" y="348340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State S - A </a:t>
            </a:r>
            <a:r>
              <a:rPr lang="en" u="sng">
                <a:latin typeface="DM Sans"/>
                <a:ea typeface="DM Sans"/>
                <a:cs typeface="DM Sans"/>
                <a:sym typeface="DM Sans"/>
              </a:rPr>
              <a:t>complete</a:t>
            </a:r>
            <a:r>
              <a:rPr lang="en">
                <a:latin typeface="DM Sans"/>
                <a:ea typeface="DM Sans"/>
                <a:cs typeface="DM Sans"/>
                <a:sym typeface="DM Sans"/>
              </a:rPr>
              <a:t> description of the state of the world. In a fully observed environment.</a:t>
            </a:r>
            <a:endParaRPr>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Observations/State Space</a:t>
            </a:r>
            <a:endParaRPr/>
          </a:p>
        </p:txBody>
      </p:sp>
      <p:pic>
        <p:nvPicPr>
          <p:cNvPr id="281" name="Google Shape;281;p40"/>
          <p:cNvPicPr preferRelativeResize="0"/>
          <p:nvPr/>
        </p:nvPicPr>
        <p:blipFill>
          <a:blip r:embed="rId3">
            <a:alphaModFix/>
          </a:blip>
          <a:stretch>
            <a:fillRect/>
          </a:stretch>
        </p:blipFill>
        <p:spPr>
          <a:xfrm>
            <a:off x="1530125" y="1804200"/>
            <a:ext cx="1540225" cy="1535100"/>
          </a:xfrm>
          <a:prstGeom prst="rect">
            <a:avLst/>
          </a:prstGeom>
          <a:noFill/>
          <a:ln>
            <a:noFill/>
          </a:ln>
        </p:spPr>
      </p:pic>
      <p:sp>
        <p:nvSpPr>
          <p:cNvPr id="282" name="Google Shape;282;p40"/>
          <p:cNvSpPr txBox="1"/>
          <p:nvPr/>
        </p:nvSpPr>
        <p:spPr>
          <a:xfrm>
            <a:off x="887388" y="348340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State S - A </a:t>
            </a:r>
            <a:r>
              <a:rPr lang="en" u="sng">
                <a:latin typeface="DM Sans"/>
                <a:ea typeface="DM Sans"/>
                <a:cs typeface="DM Sans"/>
                <a:sym typeface="DM Sans"/>
              </a:rPr>
              <a:t>complete</a:t>
            </a:r>
            <a:r>
              <a:rPr lang="en">
                <a:latin typeface="DM Sans"/>
                <a:ea typeface="DM Sans"/>
                <a:cs typeface="DM Sans"/>
                <a:sym typeface="DM Sans"/>
              </a:rPr>
              <a:t> description of the state of the world. In a fully observed environment.</a:t>
            </a:r>
            <a:endParaRPr>
              <a:latin typeface="DM Sans"/>
              <a:ea typeface="DM Sans"/>
              <a:cs typeface="DM Sans"/>
              <a:sym typeface="DM Sans"/>
            </a:endParaRPr>
          </a:p>
        </p:txBody>
      </p:sp>
      <p:pic>
        <p:nvPicPr>
          <p:cNvPr id="283" name="Google Shape;283;p40"/>
          <p:cNvPicPr preferRelativeResize="0"/>
          <p:nvPr/>
        </p:nvPicPr>
        <p:blipFill>
          <a:blip r:embed="rId4">
            <a:alphaModFix/>
          </a:blip>
          <a:stretch>
            <a:fillRect/>
          </a:stretch>
        </p:blipFill>
        <p:spPr>
          <a:xfrm>
            <a:off x="5615650" y="1804200"/>
            <a:ext cx="1637460" cy="1535100"/>
          </a:xfrm>
          <a:prstGeom prst="rect">
            <a:avLst/>
          </a:prstGeom>
          <a:noFill/>
          <a:ln>
            <a:noFill/>
          </a:ln>
        </p:spPr>
      </p:pic>
      <p:sp>
        <p:nvSpPr>
          <p:cNvPr id="284" name="Google Shape;284;p40"/>
          <p:cNvSpPr txBox="1"/>
          <p:nvPr/>
        </p:nvSpPr>
        <p:spPr>
          <a:xfrm>
            <a:off x="5021513" y="348340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Observation O - A </a:t>
            </a:r>
            <a:r>
              <a:rPr lang="en" u="sng">
                <a:latin typeface="DM Sans"/>
                <a:ea typeface="DM Sans"/>
                <a:cs typeface="DM Sans"/>
                <a:sym typeface="DM Sans"/>
              </a:rPr>
              <a:t>partial</a:t>
            </a:r>
            <a:r>
              <a:rPr lang="en">
                <a:latin typeface="DM Sans"/>
                <a:ea typeface="DM Sans"/>
                <a:cs typeface="DM Sans"/>
                <a:sym typeface="DM Sans"/>
              </a:rPr>
              <a:t> description of the state of the world. In a partially observed environment.</a:t>
            </a:r>
            <a:endParaRPr>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 Space</a:t>
            </a:r>
            <a:endParaRPr/>
          </a:p>
        </p:txBody>
      </p:sp>
      <p:sp>
        <p:nvSpPr>
          <p:cNvPr id="290" name="Google Shape;290;p41"/>
          <p:cNvSpPr txBox="1"/>
          <p:nvPr/>
        </p:nvSpPr>
        <p:spPr>
          <a:xfrm>
            <a:off x="887388" y="348340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Discrete Space: # of possible actions is </a:t>
            </a:r>
            <a:r>
              <a:rPr lang="en" u="sng">
                <a:latin typeface="DM Sans"/>
                <a:ea typeface="DM Sans"/>
                <a:cs typeface="DM Sans"/>
                <a:sym typeface="DM Sans"/>
              </a:rPr>
              <a:t>finite</a:t>
            </a:r>
            <a:endParaRPr u="sng">
              <a:latin typeface="DM Sans"/>
              <a:ea typeface="DM Sans"/>
              <a:cs typeface="DM Sans"/>
              <a:sym typeface="DM Sans"/>
            </a:endParaRPr>
          </a:p>
        </p:txBody>
      </p:sp>
      <p:pic>
        <p:nvPicPr>
          <p:cNvPr id="291" name="Google Shape;291;p41"/>
          <p:cNvPicPr preferRelativeResize="0"/>
          <p:nvPr/>
        </p:nvPicPr>
        <p:blipFill>
          <a:blip r:embed="rId3">
            <a:alphaModFix/>
          </a:blip>
          <a:stretch>
            <a:fillRect/>
          </a:stretch>
        </p:blipFill>
        <p:spPr>
          <a:xfrm>
            <a:off x="1481525" y="1804200"/>
            <a:ext cx="1637460" cy="1535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DM Sans"/>
                <a:ea typeface="DM Sans"/>
                <a:cs typeface="DM Sans"/>
                <a:sym typeface="DM Sans"/>
              </a:rPr>
              <a:t>The Path Towards Intelligence</a:t>
            </a:r>
            <a:endParaRPr>
              <a:latin typeface="DM Sans"/>
              <a:ea typeface="DM Sans"/>
              <a:cs typeface="DM Sans"/>
              <a:sym typeface="DM Sans"/>
            </a:endParaRPr>
          </a:p>
        </p:txBody>
      </p:sp>
      <p:pic>
        <p:nvPicPr>
          <p:cNvPr id="67" name="Google Shape;67;p15"/>
          <p:cNvPicPr preferRelativeResize="0"/>
          <p:nvPr/>
        </p:nvPicPr>
        <p:blipFill>
          <a:blip r:embed="rId3">
            <a:alphaModFix/>
          </a:blip>
          <a:stretch>
            <a:fillRect/>
          </a:stretch>
        </p:blipFill>
        <p:spPr>
          <a:xfrm>
            <a:off x="1283363" y="1415950"/>
            <a:ext cx="6577277" cy="2311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 Space</a:t>
            </a:r>
            <a:endParaRPr/>
          </a:p>
        </p:txBody>
      </p:sp>
      <p:sp>
        <p:nvSpPr>
          <p:cNvPr id="297" name="Google Shape;297;p42"/>
          <p:cNvSpPr txBox="1"/>
          <p:nvPr/>
        </p:nvSpPr>
        <p:spPr>
          <a:xfrm>
            <a:off x="887388" y="348340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Discrete Space: # of possible actions is </a:t>
            </a:r>
            <a:r>
              <a:rPr lang="en" u="sng">
                <a:latin typeface="DM Sans"/>
                <a:ea typeface="DM Sans"/>
                <a:cs typeface="DM Sans"/>
                <a:sym typeface="DM Sans"/>
              </a:rPr>
              <a:t>finite</a:t>
            </a:r>
            <a:endParaRPr u="sng">
              <a:latin typeface="DM Sans"/>
              <a:ea typeface="DM Sans"/>
              <a:cs typeface="DM Sans"/>
              <a:sym typeface="DM Sans"/>
            </a:endParaRPr>
          </a:p>
        </p:txBody>
      </p:sp>
      <p:sp>
        <p:nvSpPr>
          <p:cNvPr id="298" name="Google Shape;298;p42"/>
          <p:cNvSpPr txBox="1"/>
          <p:nvPr/>
        </p:nvSpPr>
        <p:spPr>
          <a:xfrm>
            <a:off x="5021513" y="348340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Continuous Space: # of possible actions is </a:t>
            </a:r>
            <a:r>
              <a:rPr lang="en" u="sng">
                <a:latin typeface="DM Sans"/>
                <a:ea typeface="DM Sans"/>
                <a:cs typeface="DM Sans"/>
                <a:sym typeface="DM Sans"/>
              </a:rPr>
              <a:t>infinite</a:t>
            </a:r>
            <a:endParaRPr u="sng">
              <a:latin typeface="DM Sans"/>
              <a:ea typeface="DM Sans"/>
              <a:cs typeface="DM Sans"/>
              <a:sym typeface="DM Sans"/>
            </a:endParaRPr>
          </a:p>
        </p:txBody>
      </p:sp>
      <p:pic>
        <p:nvPicPr>
          <p:cNvPr id="299" name="Google Shape;299;p42"/>
          <p:cNvPicPr preferRelativeResize="0"/>
          <p:nvPr/>
        </p:nvPicPr>
        <p:blipFill>
          <a:blip r:embed="rId3">
            <a:alphaModFix/>
          </a:blip>
          <a:stretch>
            <a:fillRect/>
          </a:stretch>
        </p:blipFill>
        <p:spPr>
          <a:xfrm>
            <a:off x="1481525" y="1804200"/>
            <a:ext cx="1637460" cy="1535100"/>
          </a:xfrm>
          <a:prstGeom prst="rect">
            <a:avLst/>
          </a:prstGeom>
          <a:noFill/>
          <a:ln>
            <a:noFill/>
          </a:ln>
        </p:spPr>
      </p:pic>
      <p:pic>
        <p:nvPicPr>
          <p:cNvPr id="300" name="Google Shape;300;p42"/>
          <p:cNvPicPr preferRelativeResize="0"/>
          <p:nvPr/>
        </p:nvPicPr>
        <p:blipFill>
          <a:blip r:embed="rId4">
            <a:alphaModFix/>
          </a:blip>
          <a:stretch>
            <a:fillRect/>
          </a:stretch>
        </p:blipFill>
        <p:spPr>
          <a:xfrm>
            <a:off x="5096437" y="1804200"/>
            <a:ext cx="2675874" cy="1535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a:t>
            </a:r>
            <a:endParaRPr/>
          </a:p>
        </p:txBody>
      </p:sp>
      <p:pic>
        <p:nvPicPr>
          <p:cNvPr id="306" name="Google Shape;306;p43"/>
          <p:cNvPicPr preferRelativeResize="0"/>
          <p:nvPr/>
        </p:nvPicPr>
        <p:blipFill>
          <a:blip r:embed="rId3">
            <a:alphaModFix/>
          </a:blip>
          <a:stretch>
            <a:fillRect/>
          </a:stretch>
        </p:blipFill>
        <p:spPr>
          <a:xfrm>
            <a:off x="311698" y="2009335"/>
            <a:ext cx="4700602" cy="1124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a:t>
            </a:r>
            <a:endParaRPr/>
          </a:p>
        </p:txBody>
      </p:sp>
      <p:pic>
        <p:nvPicPr>
          <p:cNvPr id="312" name="Google Shape;312;p44"/>
          <p:cNvPicPr preferRelativeResize="0"/>
          <p:nvPr/>
        </p:nvPicPr>
        <p:blipFill>
          <a:blip r:embed="rId3">
            <a:alphaModFix/>
          </a:blip>
          <a:stretch>
            <a:fillRect/>
          </a:stretch>
        </p:blipFill>
        <p:spPr>
          <a:xfrm>
            <a:off x="311698" y="2009335"/>
            <a:ext cx="4700602" cy="1124825"/>
          </a:xfrm>
          <a:prstGeom prst="rect">
            <a:avLst/>
          </a:prstGeom>
          <a:noFill/>
          <a:ln>
            <a:noFill/>
          </a:ln>
        </p:spPr>
      </p:pic>
      <p:pic>
        <p:nvPicPr>
          <p:cNvPr id="313" name="Google Shape;313;p44"/>
          <p:cNvPicPr preferRelativeResize="0"/>
          <p:nvPr/>
        </p:nvPicPr>
        <p:blipFill>
          <a:blip r:embed="rId4">
            <a:alphaModFix/>
          </a:blip>
          <a:stretch>
            <a:fillRect/>
          </a:stretch>
        </p:blipFill>
        <p:spPr>
          <a:xfrm>
            <a:off x="5446850" y="1779700"/>
            <a:ext cx="2635050" cy="1124825"/>
          </a:xfrm>
          <a:prstGeom prst="rect">
            <a:avLst/>
          </a:prstGeom>
          <a:noFill/>
          <a:ln>
            <a:noFill/>
          </a:ln>
        </p:spPr>
      </p:pic>
      <p:sp>
        <p:nvSpPr>
          <p:cNvPr id="314" name="Google Shape;314;p44"/>
          <p:cNvSpPr/>
          <p:nvPr/>
        </p:nvSpPr>
        <p:spPr>
          <a:xfrm>
            <a:off x="5360000" y="1508925"/>
            <a:ext cx="2886600" cy="169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4"/>
          <p:cNvSpPr txBox="1"/>
          <p:nvPr/>
        </p:nvSpPr>
        <p:spPr>
          <a:xfrm>
            <a:off x="5360000" y="867525"/>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Cumulative Reward</a:t>
            </a:r>
            <a:endParaRPr u="sng">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 and Discounting</a:t>
            </a:r>
            <a:endParaRPr/>
          </a:p>
        </p:txBody>
      </p:sp>
      <p:pic>
        <p:nvPicPr>
          <p:cNvPr id="321" name="Google Shape;321;p45"/>
          <p:cNvPicPr preferRelativeResize="0"/>
          <p:nvPr/>
        </p:nvPicPr>
        <p:blipFill>
          <a:blip r:embed="rId3">
            <a:alphaModFix/>
          </a:blip>
          <a:stretch>
            <a:fillRect/>
          </a:stretch>
        </p:blipFill>
        <p:spPr>
          <a:xfrm>
            <a:off x="5446850" y="1779700"/>
            <a:ext cx="2635050" cy="1124825"/>
          </a:xfrm>
          <a:prstGeom prst="rect">
            <a:avLst/>
          </a:prstGeom>
          <a:noFill/>
          <a:ln>
            <a:noFill/>
          </a:ln>
        </p:spPr>
      </p:pic>
      <p:sp>
        <p:nvSpPr>
          <p:cNvPr id="322" name="Google Shape;322;p45"/>
          <p:cNvSpPr/>
          <p:nvPr/>
        </p:nvSpPr>
        <p:spPr>
          <a:xfrm>
            <a:off x="5360000" y="1508925"/>
            <a:ext cx="2886600" cy="169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txBox="1"/>
          <p:nvPr/>
        </p:nvSpPr>
        <p:spPr>
          <a:xfrm>
            <a:off x="5351513" y="32406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 Problem: We can’t just add the rewards like this.</a:t>
            </a:r>
            <a:endParaRPr u="sng">
              <a:latin typeface="DM Sans"/>
              <a:ea typeface="DM Sans"/>
              <a:cs typeface="DM Sans"/>
              <a:sym typeface="DM Sans"/>
            </a:endParaRPr>
          </a:p>
        </p:txBody>
      </p:sp>
      <p:sp>
        <p:nvSpPr>
          <p:cNvPr id="324" name="Google Shape;324;p45"/>
          <p:cNvSpPr txBox="1"/>
          <p:nvPr/>
        </p:nvSpPr>
        <p:spPr>
          <a:xfrm>
            <a:off x="5360000" y="867525"/>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Cumulative Reward</a:t>
            </a:r>
            <a:endParaRPr u="sng">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 and Discounting</a:t>
            </a:r>
            <a:endParaRPr/>
          </a:p>
        </p:txBody>
      </p:sp>
      <p:pic>
        <p:nvPicPr>
          <p:cNvPr id="330" name="Google Shape;330;p46"/>
          <p:cNvPicPr preferRelativeResize="0"/>
          <p:nvPr/>
        </p:nvPicPr>
        <p:blipFill>
          <a:blip r:embed="rId3">
            <a:alphaModFix/>
          </a:blip>
          <a:stretch>
            <a:fillRect/>
          </a:stretch>
        </p:blipFill>
        <p:spPr>
          <a:xfrm>
            <a:off x="5446850" y="1779700"/>
            <a:ext cx="2635050" cy="1124825"/>
          </a:xfrm>
          <a:prstGeom prst="rect">
            <a:avLst/>
          </a:prstGeom>
          <a:noFill/>
          <a:ln>
            <a:noFill/>
          </a:ln>
        </p:spPr>
      </p:pic>
      <p:sp>
        <p:nvSpPr>
          <p:cNvPr id="331" name="Google Shape;331;p46"/>
          <p:cNvSpPr/>
          <p:nvPr/>
        </p:nvSpPr>
        <p:spPr>
          <a:xfrm>
            <a:off x="5360000" y="1508925"/>
            <a:ext cx="2886600" cy="169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6"/>
          <p:cNvSpPr txBox="1"/>
          <p:nvPr/>
        </p:nvSpPr>
        <p:spPr>
          <a:xfrm>
            <a:off x="5351513" y="32406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 Problem: We can’t just add the rewards like this.</a:t>
            </a:r>
            <a:endParaRPr u="sng">
              <a:latin typeface="DM Sans"/>
              <a:ea typeface="DM Sans"/>
              <a:cs typeface="DM Sans"/>
              <a:sym typeface="DM Sans"/>
            </a:endParaRPr>
          </a:p>
        </p:txBody>
      </p:sp>
      <p:sp>
        <p:nvSpPr>
          <p:cNvPr id="333" name="Google Shape;333;p46"/>
          <p:cNvSpPr txBox="1"/>
          <p:nvPr/>
        </p:nvSpPr>
        <p:spPr>
          <a:xfrm>
            <a:off x="5390438" y="39981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FFF2CC"/>
                </a:highlight>
                <a:latin typeface="DM Sans"/>
                <a:ea typeface="DM Sans"/>
                <a:cs typeface="DM Sans"/>
                <a:sym typeface="DM Sans"/>
              </a:rPr>
              <a:t>Rewards at start of game are </a:t>
            </a:r>
            <a:r>
              <a:rPr lang="en" u="sng">
                <a:highlight>
                  <a:srgbClr val="FFF2CC"/>
                </a:highlight>
                <a:latin typeface="DM Sans"/>
                <a:ea typeface="DM Sans"/>
                <a:cs typeface="DM Sans"/>
                <a:sym typeface="DM Sans"/>
              </a:rPr>
              <a:t>more likely to happen</a:t>
            </a:r>
            <a:r>
              <a:rPr lang="en">
                <a:highlight>
                  <a:srgbClr val="FFF2CC"/>
                </a:highlight>
                <a:latin typeface="DM Sans"/>
                <a:ea typeface="DM Sans"/>
                <a:cs typeface="DM Sans"/>
                <a:sym typeface="DM Sans"/>
              </a:rPr>
              <a:t> since they are more predictable than future reward</a:t>
            </a:r>
            <a:endParaRPr>
              <a:highlight>
                <a:srgbClr val="FFF2CC"/>
              </a:highlight>
              <a:latin typeface="DM Sans"/>
              <a:ea typeface="DM Sans"/>
              <a:cs typeface="DM Sans"/>
              <a:sym typeface="DM Sans"/>
            </a:endParaRPr>
          </a:p>
        </p:txBody>
      </p:sp>
      <p:sp>
        <p:nvSpPr>
          <p:cNvPr id="334" name="Google Shape;334;p46"/>
          <p:cNvSpPr txBox="1"/>
          <p:nvPr/>
        </p:nvSpPr>
        <p:spPr>
          <a:xfrm>
            <a:off x="5360000" y="867525"/>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Cumulative Reward</a:t>
            </a:r>
            <a:endParaRPr u="sng">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 and Discounting</a:t>
            </a:r>
            <a:endParaRPr/>
          </a:p>
        </p:txBody>
      </p:sp>
      <p:pic>
        <p:nvPicPr>
          <p:cNvPr id="340" name="Google Shape;340;p47"/>
          <p:cNvPicPr preferRelativeResize="0"/>
          <p:nvPr/>
        </p:nvPicPr>
        <p:blipFill>
          <a:blip r:embed="rId3">
            <a:alphaModFix/>
          </a:blip>
          <a:stretch>
            <a:fillRect/>
          </a:stretch>
        </p:blipFill>
        <p:spPr>
          <a:xfrm>
            <a:off x="5446850" y="1779700"/>
            <a:ext cx="2635050" cy="1124825"/>
          </a:xfrm>
          <a:prstGeom prst="rect">
            <a:avLst/>
          </a:prstGeom>
          <a:noFill/>
          <a:ln>
            <a:noFill/>
          </a:ln>
        </p:spPr>
      </p:pic>
      <p:sp>
        <p:nvSpPr>
          <p:cNvPr id="341" name="Google Shape;341;p47"/>
          <p:cNvSpPr/>
          <p:nvPr/>
        </p:nvSpPr>
        <p:spPr>
          <a:xfrm>
            <a:off x="5360000" y="1508925"/>
            <a:ext cx="2886600" cy="169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47"/>
          <p:cNvPicPr preferRelativeResize="0"/>
          <p:nvPr/>
        </p:nvPicPr>
        <p:blipFill rotWithShape="1">
          <a:blip r:embed="rId4">
            <a:alphaModFix/>
          </a:blip>
          <a:srcRect b="0" l="20607" r="22292" t="0"/>
          <a:stretch/>
        </p:blipFill>
        <p:spPr>
          <a:xfrm>
            <a:off x="2971975" y="1345850"/>
            <a:ext cx="2230575" cy="2195899"/>
          </a:xfrm>
          <a:prstGeom prst="rect">
            <a:avLst/>
          </a:prstGeom>
          <a:noFill/>
          <a:ln>
            <a:noFill/>
          </a:ln>
        </p:spPr>
      </p:pic>
      <p:sp>
        <p:nvSpPr>
          <p:cNvPr id="343" name="Google Shape;343;p47"/>
          <p:cNvSpPr txBox="1"/>
          <p:nvPr/>
        </p:nvSpPr>
        <p:spPr>
          <a:xfrm>
            <a:off x="5351513" y="32406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 Problem: We can’t just add the rewards like this.</a:t>
            </a:r>
            <a:endParaRPr u="sng">
              <a:latin typeface="DM Sans"/>
              <a:ea typeface="DM Sans"/>
              <a:cs typeface="DM Sans"/>
              <a:sym typeface="DM Sans"/>
            </a:endParaRPr>
          </a:p>
        </p:txBody>
      </p:sp>
      <p:sp>
        <p:nvSpPr>
          <p:cNvPr id="344" name="Google Shape;344;p47"/>
          <p:cNvSpPr txBox="1"/>
          <p:nvPr/>
        </p:nvSpPr>
        <p:spPr>
          <a:xfrm>
            <a:off x="5390438" y="39981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FFF2CC"/>
                </a:highlight>
                <a:latin typeface="DM Sans"/>
                <a:ea typeface="DM Sans"/>
                <a:cs typeface="DM Sans"/>
                <a:sym typeface="DM Sans"/>
              </a:rPr>
              <a:t>Rewards at start of game are </a:t>
            </a:r>
            <a:r>
              <a:rPr lang="en" u="sng">
                <a:highlight>
                  <a:srgbClr val="FFF2CC"/>
                </a:highlight>
                <a:latin typeface="DM Sans"/>
                <a:ea typeface="DM Sans"/>
                <a:cs typeface="DM Sans"/>
                <a:sym typeface="DM Sans"/>
              </a:rPr>
              <a:t>more likely to happen</a:t>
            </a:r>
            <a:r>
              <a:rPr lang="en">
                <a:highlight>
                  <a:srgbClr val="FFF2CC"/>
                </a:highlight>
                <a:latin typeface="DM Sans"/>
                <a:ea typeface="DM Sans"/>
                <a:cs typeface="DM Sans"/>
                <a:sym typeface="DM Sans"/>
              </a:rPr>
              <a:t> since they are more predictable than future reward</a:t>
            </a:r>
            <a:endParaRPr>
              <a:highlight>
                <a:srgbClr val="FFF2CC"/>
              </a:highlight>
              <a:latin typeface="DM Sans"/>
              <a:ea typeface="DM Sans"/>
              <a:cs typeface="DM Sans"/>
              <a:sym typeface="DM Sans"/>
            </a:endParaRPr>
          </a:p>
        </p:txBody>
      </p:sp>
      <p:sp>
        <p:nvSpPr>
          <p:cNvPr id="345" name="Google Shape;345;p47"/>
          <p:cNvSpPr txBox="1"/>
          <p:nvPr/>
        </p:nvSpPr>
        <p:spPr>
          <a:xfrm>
            <a:off x="5360000" y="867525"/>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Cumulative Reward</a:t>
            </a:r>
            <a:endParaRPr u="sng">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 and Discounting</a:t>
            </a:r>
            <a:endParaRPr/>
          </a:p>
        </p:txBody>
      </p:sp>
      <p:pic>
        <p:nvPicPr>
          <p:cNvPr id="351" name="Google Shape;351;p48"/>
          <p:cNvPicPr preferRelativeResize="0"/>
          <p:nvPr/>
        </p:nvPicPr>
        <p:blipFill>
          <a:blip r:embed="rId3">
            <a:alphaModFix/>
          </a:blip>
          <a:stretch>
            <a:fillRect/>
          </a:stretch>
        </p:blipFill>
        <p:spPr>
          <a:xfrm>
            <a:off x="5446850" y="1779700"/>
            <a:ext cx="2635050" cy="1124825"/>
          </a:xfrm>
          <a:prstGeom prst="rect">
            <a:avLst/>
          </a:prstGeom>
          <a:noFill/>
          <a:ln>
            <a:noFill/>
          </a:ln>
        </p:spPr>
      </p:pic>
      <p:sp>
        <p:nvSpPr>
          <p:cNvPr id="352" name="Google Shape;352;p48"/>
          <p:cNvSpPr/>
          <p:nvPr/>
        </p:nvSpPr>
        <p:spPr>
          <a:xfrm>
            <a:off x="5360000" y="1508925"/>
            <a:ext cx="2886600" cy="169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48"/>
          <p:cNvPicPr preferRelativeResize="0"/>
          <p:nvPr/>
        </p:nvPicPr>
        <p:blipFill rotWithShape="1">
          <a:blip r:embed="rId4">
            <a:alphaModFix/>
          </a:blip>
          <a:srcRect b="0" l="20607" r="22292" t="0"/>
          <a:stretch/>
        </p:blipFill>
        <p:spPr>
          <a:xfrm>
            <a:off x="2971975" y="1345850"/>
            <a:ext cx="2230575" cy="2195899"/>
          </a:xfrm>
          <a:prstGeom prst="rect">
            <a:avLst/>
          </a:prstGeom>
          <a:noFill/>
          <a:ln>
            <a:noFill/>
          </a:ln>
        </p:spPr>
      </p:pic>
      <p:sp>
        <p:nvSpPr>
          <p:cNvPr id="354" name="Google Shape;354;p48"/>
          <p:cNvSpPr txBox="1"/>
          <p:nvPr/>
        </p:nvSpPr>
        <p:spPr>
          <a:xfrm>
            <a:off x="311700" y="1404000"/>
            <a:ext cx="2825700" cy="292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We define a discount rate </a:t>
            </a:r>
            <a:r>
              <a:rPr b="1" lang="en">
                <a:latin typeface="DM Sans"/>
                <a:ea typeface="DM Sans"/>
                <a:cs typeface="DM Sans"/>
                <a:sym typeface="DM Sans"/>
              </a:rPr>
              <a:t>gamma</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Must be between 0 and 1</a:t>
            </a:r>
            <a:endParaRPr u="sng">
              <a:latin typeface="DM Sans"/>
              <a:ea typeface="DM Sans"/>
              <a:cs typeface="DM Sans"/>
              <a:sym typeface="DM Sans"/>
            </a:endParaRPr>
          </a:p>
        </p:txBody>
      </p:sp>
      <p:sp>
        <p:nvSpPr>
          <p:cNvPr id="355" name="Google Shape;355;p48"/>
          <p:cNvSpPr txBox="1"/>
          <p:nvPr/>
        </p:nvSpPr>
        <p:spPr>
          <a:xfrm>
            <a:off x="5351513" y="32406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 Problem: We can’t just add the rewards like this.</a:t>
            </a:r>
            <a:endParaRPr u="sng">
              <a:latin typeface="DM Sans"/>
              <a:ea typeface="DM Sans"/>
              <a:cs typeface="DM Sans"/>
              <a:sym typeface="DM Sans"/>
            </a:endParaRPr>
          </a:p>
        </p:txBody>
      </p:sp>
      <p:sp>
        <p:nvSpPr>
          <p:cNvPr id="356" name="Google Shape;356;p48"/>
          <p:cNvSpPr txBox="1"/>
          <p:nvPr/>
        </p:nvSpPr>
        <p:spPr>
          <a:xfrm>
            <a:off x="5390438" y="39981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FFF2CC"/>
                </a:highlight>
                <a:latin typeface="DM Sans"/>
                <a:ea typeface="DM Sans"/>
                <a:cs typeface="DM Sans"/>
                <a:sym typeface="DM Sans"/>
              </a:rPr>
              <a:t>Rewards at start of game are </a:t>
            </a:r>
            <a:r>
              <a:rPr lang="en" u="sng">
                <a:highlight>
                  <a:srgbClr val="FFF2CC"/>
                </a:highlight>
                <a:latin typeface="DM Sans"/>
                <a:ea typeface="DM Sans"/>
                <a:cs typeface="DM Sans"/>
                <a:sym typeface="DM Sans"/>
              </a:rPr>
              <a:t>more likely to happen</a:t>
            </a:r>
            <a:r>
              <a:rPr lang="en">
                <a:highlight>
                  <a:srgbClr val="FFF2CC"/>
                </a:highlight>
                <a:latin typeface="DM Sans"/>
                <a:ea typeface="DM Sans"/>
                <a:cs typeface="DM Sans"/>
                <a:sym typeface="DM Sans"/>
              </a:rPr>
              <a:t> since they are more predictable than future reward</a:t>
            </a:r>
            <a:endParaRPr>
              <a:highlight>
                <a:srgbClr val="FFF2CC"/>
              </a:highlight>
              <a:latin typeface="DM Sans"/>
              <a:ea typeface="DM Sans"/>
              <a:cs typeface="DM Sans"/>
              <a:sym typeface="DM Sans"/>
            </a:endParaRPr>
          </a:p>
        </p:txBody>
      </p:sp>
      <p:sp>
        <p:nvSpPr>
          <p:cNvPr id="357" name="Google Shape;357;p48"/>
          <p:cNvSpPr txBox="1"/>
          <p:nvPr/>
        </p:nvSpPr>
        <p:spPr>
          <a:xfrm>
            <a:off x="5360000" y="867525"/>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Cumulative Reward</a:t>
            </a:r>
            <a:endParaRPr u="sng">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 and Discounting</a:t>
            </a:r>
            <a:endParaRPr/>
          </a:p>
        </p:txBody>
      </p:sp>
      <p:pic>
        <p:nvPicPr>
          <p:cNvPr id="363" name="Google Shape;363;p49"/>
          <p:cNvPicPr preferRelativeResize="0"/>
          <p:nvPr/>
        </p:nvPicPr>
        <p:blipFill>
          <a:blip r:embed="rId3">
            <a:alphaModFix/>
          </a:blip>
          <a:stretch>
            <a:fillRect/>
          </a:stretch>
        </p:blipFill>
        <p:spPr>
          <a:xfrm>
            <a:off x="5446850" y="1779700"/>
            <a:ext cx="2635050" cy="1124825"/>
          </a:xfrm>
          <a:prstGeom prst="rect">
            <a:avLst/>
          </a:prstGeom>
          <a:noFill/>
          <a:ln>
            <a:noFill/>
          </a:ln>
        </p:spPr>
      </p:pic>
      <p:sp>
        <p:nvSpPr>
          <p:cNvPr id="364" name="Google Shape;364;p49"/>
          <p:cNvSpPr/>
          <p:nvPr/>
        </p:nvSpPr>
        <p:spPr>
          <a:xfrm>
            <a:off x="5360000" y="1508925"/>
            <a:ext cx="2886600" cy="169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49"/>
          <p:cNvPicPr preferRelativeResize="0"/>
          <p:nvPr/>
        </p:nvPicPr>
        <p:blipFill rotWithShape="1">
          <a:blip r:embed="rId4">
            <a:alphaModFix/>
          </a:blip>
          <a:srcRect b="0" l="20607" r="22292" t="0"/>
          <a:stretch/>
        </p:blipFill>
        <p:spPr>
          <a:xfrm>
            <a:off x="2971975" y="1345850"/>
            <a:ext cx="2230575" cy="2195899"/>
          </a:xfrm>
          <a:prstGeom prst="rect">
            <a:avLst/>
          </a:prstGeom>
          <a:noFill/>
          <a:ln>
            <a:noFill/>
          </a:ln>
        </p:spPr>
      </p:pic>
      <p:sp>
        <p:nvSpPr>
          <p:cNvPr id="366" name="Google Shape;366;p49"/>
          <p:cNvSpPr txBox="1"/>
          <p:nvPr/>
        </p:nvSpPr>
        <p:spPr>
          <a:xfrm>
            <a:off x="311700" y="1404000"/>
            <a:ext cx="2825700" cy="292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We define a discount rate </a:t>
            </a:r>
            <a:r>
              <a:rPr b="1" lang="en">
                <a:latin typeface="DM Sans"/>
                <a:ea typeface="DM Sans"/>
                <a:cs typeface="DM Sans"/>
                <a:sym typeface="DM Sans"/>
              </a:rPr>
              <a:t>gamma</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Must be between 0 and 1</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Large Gamma, Smaller Discount - We care about long-term reward</a:t>
            </a:r>
            <a:endParaRPr u="sng">
              <a:latin typeface="DM Sans"/>
              <a:ea typeface="DM Sans"/>
              <a:cs typeface="DM Sans"/>
              <a:sym typeface="DM Sans"/>
            </a:endParaRPr>
          </a:p>
        </p:txBody>
      </p:sp>
      <p:sp>
        <p:nvSpPr>
          <p:cNvPr id="367" name="Google Shape;367;p49"/>
          <p:cNvSpPr txBox="1"/>
          <p:nvPr/>
        </p:nvSpPr>
        <p:spPr>
          <a:xfrm>
            <a:off x="5351513" y="32406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 Problem: We can’t just add the rewards like this.</a:t>
            </a:r>
            <a:endParaRPr u="sng">
              <a:latin typeface="DM Sans"/>
              <a:ea typeface="DM Sans"/>
              <a:cs typeface="DM Sans"/>
              <a:sym typeface="DM Sans"/>
            </a:endParaRPr>
          </a:p>
        </p:txBody>
      </p:sp>
      <p:sp>
        <p:nvSpPr>
          <p:cNvPr id="368" name="Google Shape;368;p49"/>
          <p:cNvSpPr txBox="1"/>
          <p:nvPr/>
        </p:nvSpPr>
        <p:spPr>
          <a:xfrm>
            <a:off x="5390438" y="39981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FFF2CC"/>
                </a:highlight>
                <a:latin typeface="DM Sans"/>
                <a:ea typeface="DM Sans"/>
                <a:cs typeface="DM Sans"/>
                <a:sym typeface="DM Sans"/>
              </a:rPr>
              <a:t>Rewards at start of game are </a:t>
            </a:r>
            <a:r>
              <a:rPr lang="en" u="sng">
                <a:highlight>
                  <a:srgbClr val="FFF2CC"/>
                </a:highlight>
                <a:latin typeface="DM Sans"/>
                <a:ea typeface="DM Sans"/>
                <a:cs typeface="DM Sans"/>
                <a:sym typeface="DM Sans"/>
              </a:rPr>
              <a:t>more likely to happen</a:t>
            </a:r>
            <a:r>
              <a:rPr lang="en">
                <a:highlight>
                  <a:srgbClr val="FFF2CC"/>
                </a:highlight>
                <a:latin typeface="DM Sans"/>
                <a:ea typeface="DM Sans"/>
                <a:cs typeface="DM Sans"/>
                <a:sym typeface="DM Sans"/>
              </a:rPr>
              <a:t> since they are more predictable than future reward</a:t>
            </a:r>
            <a:endParaRPr>
              <a:highlight>
                <a:srgbClr val="FFF2CC"/>
              </a:highlight>
              <a:latin typeface="DM Sans"/>
              <a:ea typeface="DM Sans"/>
              <a:cs typeface="DM Sans"/>
              <a:sym typeface="DM Sans"/>
            </a:endParaRPr>
          </a:p>
        </p:txBody>
      </p:sp>
      <p:sp>
        <p:nvSpPr>
          <p:cNvPr id="369" name="Google Shape;369;p49"/>
          <p:cNvSpPr txBox="1"/>
          <p:nvPr/>
        </p:nvSpPr>
        <p:spPr>
          <a:xfrm>
            <a:off x="5360000" y="867525"/>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Cumulative Reward</a:t>
            </a:r>
            <a:endParaRPr u="sng">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 and Discounting</a:t>
            </a:r>
            <a:endParaRPr/>
          </a:p>
        </p:txBody>
      </p:sp>
      <p:pic>
        <p:nvPicPr>
          <p:cNvPr id="375" name="Google Shape;375;p50"/>
          <p:cNvPicPr preferRelativeResize="0"/>
          <p:nvPr/>
        </p:nvPicPr>
        <p:blipFill>
          <a:blip r:embed="rId3">
            <a:alphaModFix/>
          </a:blip>
          <a:stretch>
            <a:fillRect/>
          </a:stretch>
        </p:blipFill>
        <p:spPr>
          <a:xfrm>
            <a:off x="5446850" y="1779700"/>
            <a:ext cx="2635050" cy="1124825"/>
          </a:xfrm>
          <a:prstGeom prst="rect">
            <a:avLst/>
          </a:prstGeom>
          <a:noFill/>
          <a:ln>
            <a:noFill/>
          </a:ln>
        </p:spPr>
      </p:pic>
      <p:sp>
        <p:nvSpPr>
          <p:cNvPr id="376" name="Google Shape;376;p50"/>
          <p:cNvSpPr/>
          <p:nvPr/>
        </p:nvSpPr>
        <p:spPr>
          <a:xfrm>
            <a:off x="5360000" y="1508925"/>
            <a:ext cx="2886600" cy="169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50"/>
          <p:cNvPicPr preferRelativeResize="0"/>
          <p:nvPr/>
        </p:nvPicPr>
        <p:blipFill rotWithShape="1">
          <a:blip r:embed="rId4">
            <a:alphaModFix/>
          </a:blip>
          <a:srcRect b="0" l="20607" r="22292" t="0"/>
          <a:stretch/>
        </p:blipFill>
        <p:spPr>
          <a:xfrm>
            <a:off x="2971975" y="1345850"/>
            <a:ext cx="2230575" cy="2195899"/>
          </a:xfrm>
          <a:prstGeom prst="rect">
            <a:avLst/>
          </a:prstGeom>
          <a:noFill/>
          <a:ln>
            <a:noFill/>
          </a:ln>
        </p:spPr>
      </p:pic>
      <p:sp>
        <p:nvSpPr>
          <p:cNvPr id="378" name="Google Shape;378;p50"/>
          <p:cNvSpPr txBox="1"/>
          <p:nvPr/>
        </p:nvSpPr>
        <p:spPr>
          <a:xfrm>
            <a:off x="311700" y="1404000"/>
            <a:ext cx="2825700" cy="292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We define a discount rate </a:t>
            </a:r>
            <a:r>
              <a:rPr b="1" lang="en">
                <a:latin typeface="DM Sans"/>
                <a:ea typeface="DM Sans"/>
                <a:cs typeface="DM Sans"/>
                <a:sym typeface="DM Sans"/>
              </a:rPr>
              <a:t>gamma</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Must be between 0 and 1</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Large Gamma, Smaller Discount - We care about long-term reward</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Small Gamma, Larger Discount - We care about short-term reward</a:t>
            </a:r>
            <a:endParaRPr u="sng">
              <a:latin typeface="DM Sans"/>
              <a:ea typeface="DM Sans"/>
              <a:cs typeface="DM Sans"/>
              <a:sym typeface="DM Sans"/>
            </a:endParaRPr>
          </a:p>
        </p:txBody>
      </p:sp>
      <p:sp>
        <p:nvSpPr>
          <p:cNvPr id="379" name="Google Shape;379;p50"/>
          <p:cNvSpPr txBox="1"/>
          <p:nvPr/>
        </p:nvSpPr>
        <p:spPr>
          <a:xfrm>
            <a:off x="5351513" y="32406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 Problem: We can’t just add the rewards like this.</a:t>
            </a:r>
            <a:endParaRPr u="sng">
              <a:latin typeface="DM Sans"/>
              <a:ea typeface="DM Sans"/>
              <a:cs typeface="DM Sans"/>
              <a:sym typeface="DM Sans"/>
            </a:endParaRPr>
          </a:p>
        </p:txBody>
      </p:sp>
      <p:sp>
        <p:nvSpPr>
          <p:cNvPr id="380" name="Google Shape;380;p50"/>
          <p:cNvSpPr txBox="1"/>
          <p:nvPr/>
        </p:nvSpPr>
        <p:spPr>
          <a:xfrm>
            <a:off x="5390438" y="39981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FFF2CC"/>
                </a:highlight>
                <a:latin typeface="DM Sans"/>
                <a:ea typeface="DM Sans"/>
                <a:cs typeface="DM Sans"/>
                <a:sym typeface="DM Sans"/>
              </a:rPr>
              <a:t>Rewards at start of game are </a:t>
            </a:r>
            <a:r>
              <a:rPr lang="en" u="sng">
                <a:highlight>
                  <a:srgbClr val="FFF2CC"/>
                </a:highlight>
                <a:latin typeface="DM Sans"/>
                <a:ea typeface="DM Sans"/>
                <a:cs typeface="DM Sans"/>
                <a:sym typeface="DM Sans"/>
              </a:rPr>
              <a:t>more likely to happen</a:t>
            </a:r>
            <a:r>
              <a:rPr lang="en">
                <a:highlight>
                  <a:srgbClr val="FFF2CC"/>
                </a:highlight>
                <a:latin typeface="DM Sans"/>
                <a:ea typeface="DM Sans"/>
                <a:cs typeface="DM Sans"/>
                <a:sym typeface="DM Sans"/>
              </a:rPr>
              <a:t> since they are more predictable than future reward</a:t>
            </a:r>
            <a:endParaRPr>
              <a:highlight>
                <a:srgbClr val="FFF2CC"/>
              </a:highlight>
              <a:latin typeface="DM Sans"/>
              <a:ea typeface="DM Sans"/>
              <a:cs typeface="DM Sans"/>
              <a:sym typeface="DM Sans"/>
            </a:endParaRPr>
          </a:p>
        </p:txBody>
      </p:sp>
      <p:sp>
        <p:nvSpPr>
          <p:cNvPr id="381" name="Google Shape;381;p50"/>
          <p:cNvSpPr txBox="1"/>
          <p:nvPr/>
        </p:nvSpPr>
        <p:spPr>
          <a:xfrm>
            <a:off x="5360000" y="867525"/>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Cumulative Reward</a:t>
            </a:r>
            <a:endParaRPr u="sng">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 and Discounting</a:t>
            </a:r>
            <a:endParaRPr/>
          </a:p>
        </p:txBody>
      </p:sp>
      <p:pic>
        <p:nvPicPr>
          <p:cNvPr id="387" name="Google Shape;387;p51"/>
          <p:cNvPicPr preferRelativeResize="0"/>
          <p:nvPr/>
        </p:nvPicPr>
        <p:blipFill>
          <a:blip r:embed="rId3">
            <a:alphaModFix/>
          </a:blip>
          <a:stretch>
            <a:fillRect/>
          </a:stretch>
        </p:blipFill>
        <p:spPr>
          <a:xfrm>
            <a:off x="5446850" y="1779700"/>
            <a:ext cx="2635050" cy="1124825"/>
          </a:xfrm>
          <a:prstGeom prst="rect">
            <a:avLst/>
          </a:prstGeom>
          <a:noFill/>
          <a:ln>
            <a:noFill/>
          </a:ln>
        </p:spPr>
      </p:pic>
      <p:sp>
        <p:nvSpPr>
          <p:cNvPr id="388" name="Google Shape;388;p51"/>
          <p:cNvSpPr/>
          <p:nvPr/>
        </p:nvSpPr>
        <p:spPr>
          <a:xfrm>
            <a:off x="5360000" y="1508925"/>
            <a:ext cx="2886600" cy="169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51"/>
          <p:cNvPicPr preferRelativeResize="0"/>
          <p:nvPr/>
        </p:nvPicPr>
        <p:blipFill rotWithShape="1">
          <a:blip r:embed="rId4">
            <a:alphaModFix/>
          </a:blip>
          <a:srcRect b="0" l="20607" r="22292" t="0"/>
          <a:stretch/>
        </p:blipFill>
        <p:spPr>
          <a:xfrm>
            <a:off x="2971975" y="1345850"/>
            <a:ext cx="2230575" cy="2195899"/>
          </a:xfrm>
          <a:prstGeom prst="rect">
            <a:avLst/>
          </a:prstGeom>
          <a:noFill/>
          <a:ln>
            <a:noFill/>
          </a:ln>
        </p:spPr>
      </p:pic>
      <p:sp>
        <p:nvSpPr>
          <p:cNvPr id="390" name="Google Shape;390;p51"/>
          <p:cNvSpPr txBox="1"/>
          <p:nvPr/>
        </p:nvSpPr>
        <p:spPr>
          <a:xfrm>
            <a:off x="311700" y="1404000"/>
            <a:ext cx="2825700" cy="292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We define a discount rate </a:t>
            </a:r>
            <a:r>
              <a:rPr b="1" lang="en">
                <a:latin typeface="DM Sans"/>
                <a:ea typeface="DM Sans"/>
                <a:cs typeface="DM Sans"/>
                <a:sym typeface="DM Sans"/>
              </a:rPr>
              <a:t>gamma</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Must be between 0 and 1</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Large Gamma, Smaller Discount - We care about long-term reward</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Small Gamma, Larger Discount - We care about short-term reward</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Each reward is discounted by </a:t>
            </a:r>
            <a:r>
              <a:rPr lang="en" u="sng">
                <a:latin typeface="DM Sans"/>
                <a:ea typeface="DM Sans"/>
                <a:cs typeface="DM Sans"/>
                <a:sym typeface="DM Sans"/>
              </a:rPr>
              <a:t>gamma to the exponent of the timestep</a:t>
            </a:r>
            <a:endParaRPr u="sng">
              <a:latin typeface="DM Sans"/>
              <a:ea typeface="DM Sans"/>
              <a:cs typeface="DM Sans"/>
              <a:sym typeface="DM Sans"/>
            </a:endParaRPr>
          </a:p>
        </p:txBody>
      </p:sp>
      <p:sp>
        <p:nvSpPr>
          <p:cNvPr id="391" name="Google Shape;391;p51"/>
          <p:cNvSpPr txBox="1"/>
          <p:nvPr/>
        </p:nvSpPr>
        <p:spPr>
          <a:xfrm>
            <a:off x="5351513" y="32406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 Problem: We can’t just add the rewards like this.</a:t>
            </a:r>
            <a:endParaRPr u="sng">
              <a:latin typeface="DM Sans"/>
              <a:ea typeface="DM Sans"/>
              <a:cs typeface="DM Sans"/>
              <a:sym typeface="DM Sans"/>
            </a:endParaRPr>
          </a:p>
        </p:txBody>
      </p:sp>
      <p:sp>
        <p:nvSpPr>
          <p:cNvPr id="392" name="Google Shape;392;p51"/>
          <p:cNvSpPr txBox="1"/>
          <p:nvPr/>
        </p:nvSpPr>
        <p:spPr>
          <a:xfrm>
            <a:off x="5390438" y="39981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FFF2CC"/>
                </a:highlight>
                <a:latin typeface="DM Sans"/>
                <a:ea typeface="DM Sans"/>
                <a:cs typeface="DM Sans"/>
                <a:sym typeface="DM Sans"/>
              </a:rPr>
              <a:t>Rewards at start of game are </a:t>
            </a:r>
            <a:r>
              <a:rPr lang="en" u="sng">
                <a:highlight>
                  <a:srgbClr val="FFF2CC"/>
                </a:highlight>
                <a:latin typeface="DM Sans"/>
                <a:ea typeface="DM Sans"/>
                <a:cs typeface="DM Sans"/>
                <a:sym typeface="DM Sans"/>
              </a:rPr>
              <a:t>more likely to happen</a:t>
            </a:r>
            <a:r>
              <a:rPr lang="en">
                <a:highlight>
                  <a:srgbClr val="FFF2CC"/>
                </a:highlight>
                <a:latin typeface="DM Sans"/>
                <a:ea typeface="DM Sans"/>
                <a:cs typeface="DM Sans"/>
                <a:sym typeface="DM Sans"/>
              </a:rPr>
              <a:t> since they are more predictable than future reward</a:t>
            </a:r>
            <a:endParaRPr>
              <a:highlight>
                <a:srgbClr val="FFF2CC"/>
              </a:highlight>
              <a:latin typeface="DM Sans"/>
              <a:ea typeface="DM Sans"/>
              <a:cs typeface="DM Sans"/>
              <a:sym typeface="DM Sans"/>
            </a:endParaRPr>
          </a:p>
        </p:txBody>
      </p:sp>
      <p:sp>
        <p:nvSpPr>
          <p:cNvPr id="393" name="Google Shape;393;p51"/>
          <p:cNvSpPr txBox="1"/>
          <p:nvPr/>
        </p:nvSpPr>
        <p:spPr>
          <a:xfrm>
            <a:off x="5360000" y="867525"/>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Cumulative Reward</a:t>
            </a:r>
            <a:endParaRPr u="sng">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5031888" y="1345138"/>
            <a:ext cx="2453224" cy="2453225"/>
          </a:xfrm>
          <a:prstGeom prst="rect">
            <a:avLst/>
          </a:prstGeom>
          <a:noFill/>
          <a:ln>
            <a:noFill/>
          </a:ln>
        </p:spPr>
      </p:pic>
      <p:pic>
        <p:nvPicPr>
          <p:cNvPr id="73" name="Google Shape;73;p16"/>
          <p:cNvPicPr preferRelativeResize="0"/>
          <p:nvPr/>
        </p:nvPicPr>
        <p:blipFill>
          <a:blip r:embed="rId4">
            <a:alphaModFix/>
          </a:blip>
          <a:stretch>
            <a:fillRect/>
          </a:stretch>
        </p:blipFill>
        <p:spPr>
          <a:xfrm>
            <a:off x="1856475" y="1372613"/>
            <a:ext cx="1697975" cy="2398275"/>
          </a:xfrm>
          <a:prstGeom prst="rect">
            <a:avLst/>
          </a:prstGeom>
          <a:noFill/>
          <a:ln>
            <a:noFill/>
          </a:ln>
        </p:spPr>
      </p:pic>
      <p:sp>
        <p:nvSpPr>
          <p:cNvPr id="74" name="Google Shape;74;p16"/>
          <p:cNvSpPr txBox="1"/>
          <p:nvPr/>
        </p:nvSpPr>
        <p:spPr>
          <a:xfrm>
            <a:off x="1747875" y="3924625"/>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Teacher</a:t>
            </a:r>
            <a:endParaRPr sz="1800">
              <a:latin typeface="DM Sans"/>
              <a:ea typeface="DM Sans"/>
              <a:cs typeface="DM Sans"/>
              <a:sym typeface="DM Sans"/>
            </a:endParaRPr>
          </a:p>
        </p:txBody>
      </p:sp>
      <p:sp>
        <p:nvSpPr>
          <p:cNvPr id="75" name="Google Shape;75;p16"/>
          <p:cNvSpPr txBox="1"/>
          <p:nvPr/>
        </p:nvSpPr>
        <p:spPr>
          <a:xfrm>
            <a:off x="5300888" y="3924625"/>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Robot</a:t>
            </a:r>
            <a:endParaRPr sz="1800">
              <a:latin typeface="DM Sans"/>
              <a:ea typeface="DM Sans"/>
              <a:cs typeface="DM Sans"/>
              <a:sym typeface="DM Sans"/>
            </a:endParaRPr>
          </a:p>
        </p:txBody>
      </p:sp>
      <p:cxnSp>
        <p:nvCxnSpPr>
          <p:cNvPr id="76" name="Google Shape;76;p16"/>
          <p:cNvCxnSpPr/>
          <p:nvPr/>
        </p:nvCxnSpPr>
        <p:spPr>
          <a:xfrm>
            <a:off x="3807300" y="1812625"/>
            <a:ext cx="1529400" cy="0"/>
          </a:xfrm>
          <a:prstGeom prst="straightConnector1">
            <a:avLst/>
          </a:prstGeom>
          <a:noFill/>
          <a:ln cap="flat" cmpd="sng" w="9525">
            <a:solidFill>
              <a:schemeClr val="accent1"/>
            </a:solidFill>
            <a:prstDash val="solid"/>
            <a:round/>
            <a:headEnd len="med" w="med" type="none"/>
            <a:tailEnd len="med" w="med" type="triangle"/>
          </a:ln>
        </p:spPr>
      </p:cxnSp>
      <p:cxnSp>
        <p:nvCxnSpPr>
          <p:cNvPr id="77" name="Google Shape;77;p16"/>
          <p:cNvCxnSpPr/>
          <p:nvPr/>
        </p:nvCxnSpPr>
        <p:spPr>
          <a:xfrm rot="10800000">
            <a:off x="3807150" y="2532800"/>
            <a:ext cx="15255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 and Discounting</a:t>
            </a:r>
            <a:endParaRPr/>
          </a:p>
        </p:txBody>
      </p:sp>
      <p:pic>
        <p:nvPicPr>
          <p:cNvPr id="399" name="Google Shape;399;p52"/>
          <p:cNvPicPr preferRelativeResize="0"/>
          <p:nvPr/>
        </p:nvPicPr>
        <p:blipFill>
          <a:blip r:embed="rId3">
            <a:alphaModFix/>
          </a:blip>
          <a:stretch>
            <a:fillRect/>
          </a:stretch>
        </p:blipFill>
        <p:spPr>
          <a:xfrm>
            <a:off x="5446850" y="1779700"/>
            <a:ext cx="2635050" cy="1124825"/>
          </a:xfrm>
          <a:prstGeom prst="rect">
            <a:avLst/>
          </a:prstGeom>
          <a:noFill/>
          <a:ln>
            <a:noFill/>
          </a:ln>
        </p:spPr>
      </p:pic>
      <p:sp>
        <p:nvSpPr>
          <p:cNvPr id="400" name="Google Shape;400;p52"/>
          <p:cNvSpPr/>
          <p:nvPr/>
        </p:nvSpPr>
        <p:spPr>
          <a:xfrm>
            <a:off x="5360000" y="1508925"/>
            <a:ext cx="2886600" cy="1699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52"/>
          <p:cNvPicPr preferRelativeResize="0"/>
          <p:nvPr/>
        </p:nvPicPr>
        <p:blipFill rotWithShape="1">
          <a:blip r:embed="rId4">
            <a:alphaModFix/>
          </a:blip>
          <a:srcRect b="0" l="20607" r="22292" t="0"/>
          <a:stretch/>
        </p:blipFill>
        <p:spPr>
          <a:xfrm>
            <a:off x="2971975" y="1345850"/>
            <a:ext cx="2230575" cy="2195899"/>
          </a:xfrm>
          <a:prstGeom prst="rect">
            <a:avLst/>
          </a:prstGeom>
          <a:noFill/>
          <a:ln>
            <a:noFill/>
          </a:ln>
        </p:spPr>
      </p:pic>
      <p:sp>
        <p:nvSpPr>
          <p:cNvPr id="402" name="Google Shape;402;p52"/>
          <p:cNvSpPr txBox="1"/>
          <p:nvPr/>
        </p:nvSpPr>
        <p:spPr>
          <a:xfrm>
            <a:off x="311700" y="1404000"/>
            <a:ext cx="2825700" cy="292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We define a discount rate </a:t>
            </a:r>
            <a:r>
              <a:rPr b="1" lang="en">
                <a:latin typeface="DM Sans"/>
                <a:ea typeface="DM Sans"/>
                <a:cs typeface="DM Sans"/>
                <a:sym typeface="DM Sans"/>
              </a:rPr>
              <a:t>gamma</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Must be between 0 and 1</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Large Gamma, Smaller Discount - We care about long-term reward</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Small Gamma, Larger Discount - We care about short-term reward</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Each reward is discounted by </a:t>
            </a:r>
            <a:r>
              <a:rPr lang="en" u="sng">
                <a:latin typeface="DM Sans"/>
                <a:ea typeface="DM Sans"/>
                <a:cs typeface="DM Sans"/>
                <a:sym typeface="DM Sans"/>
              </a:rPr>
              <a:t>gamma to the exponent of the timestep</a:t>
            </a:r>
            <a:endParaRPr u="sng">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As timestep increases, the cat gets closer to us, so future reward is </a:t>
            </a:r>
            <a:r>
              <a:rPr lang="en" u="sng">
                <a:latin typeface="DM Sans"/>
                <a:ea typeface="DM Sans"/>
                <a:cs typeface="DM Sans"/>
                <a:sym typeface="DM Sans"/>
              </a:rPr>
              <a:t>less likely to happen</a:t>
            </a:r>
            <a:endParaRPr u="sng">
              <a:latin typeface="DM Sans"/>
              <a:ea typeface="DM Sans"/>
              <a:cs typeface="DM Sans"/>
              <a:sym typeface="DM Sans"/>
            </a:endParaRPr>
          </a:p>
        </p:txBody>
      </p:sp>
      <p:sp>
        <p:nvSpPr>
          <p:cNvPr id="403" name="Google Shape;403;p52"/>
          <p:cNvSpPr txBox="1"/>
          <p:nvPr/>
        </p:nvSpPr>
        <p:spPr>
          <a:xfrm>
            <a:off x="5351513" y="32406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 Problem: We can’t just add the rewards like this.</a:t>
            </a:r>
            <a:endParaRPr u="sng">
              <a:latin typeface="DM Sans"/>
              <a:ea typeface="DM Sans"/>
              <a:cs typeface="DM Sans"/>
              <a:sym typeface="DM Sans"/>
            </a:endParaRPr>
          </a:p>
        </p:txBody>
      </p:sp>
      <p:sp>
        <p:nvSpPr>
          <p:cNvPr id="404" name="Google Shape;404;p52"/>
          <p:cNvSpPr txBox="1"/>
          <p:nvPr/>
        </p:nvSpPr>
        <p:spPr>
          <a:xfrm>
            <a:off x="5390438" y="3998150"/>
            <a:ext cx="2825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FFF2CC"/>
                </a:highlight>
                <a:latin typeface="DM Sans"/>
                <a:ea typeface="DM Sans"/>
                <a:cs typeface="DM Sans"/>
                <a:sym typeface="DM Sans"/>
              </a:rPr>
              <a:t>Rewards at start of game are </a:t>
            </a:r>
            <a:r>
              <a:rPr lang="en" u="sng">
                <a:highlight>
                  <a:srgbClr val="FFF2CC"/>
                </a:highlight>
                <a:latin typeface="DM Sans"/>
                <a:ea typeface="DM Sans"/>
                <a:cs typeface="DM Sans"/>
                <a:sym typeface="DM Sans"/>
              </a:rPr>
              <a:t>more likely to happen</a:t>
            </a:r>
            <a:r>
              <a:rPr lang="en">
                <a:highlight>
                  <a:srgbClr val="FFF2CC"/>
                </a:highlight>
                <a:latin typeface="DM Sans"/>
                <a:ea typeface="DM Sans"/>
                <a:cs typeface="DM Sans"/>
                <a:sym typeface="DM Sans"/>
              </a:rPr>
              <a:t> since they are more predictable than future reward</a:t>
            </a:r>
            <a:endParaRPr>
              <a:highlight>
                <a:srgbClr val="FFF2CC"/>
              </a:highlight>
              <a:latin typeface="DM Sans"/>
              <a:ea typeface="DM Sans"/>
              <a:cs typeface="DM Sans"/>
              <a:sym typeface="DM Sans"/>
            </a:endParaRPr>
          </a:p>
        </p:txBody>
      </p:sp>
      <p:sp>
        <p:nvSpPr>
          <p:cNvPr id="405" name="Google Shape;405;p52"/>
          <p:cNvSpPr txBox="1"/>
          <p:nvPr/>
        </p:nvSpPr>
        <p:spPr>
          <a:xfrm>
            <a:off x="5360000" y="867525"/>
            <a:ext cx="2886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Cumulative Reward</a:t>
            </a:r>
            <a:endParaRPr u="sng">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Rewards and Discounting</a:t>
            </a:r>
            <a:endParaRPr/>
          </a:p>
        </p:txBody>
      </p:sp>
      <p:sp>
        <p:nvSpPr>
          <p:cNvPr id="411" name="Google Shape;411;p53"/>
          <p:cNvSpPr txBox="1"/>
          <p:nvPr/>
        </p:nvSpPr>
        <p:spPr>
          <a:xfrm>
            <a:off x="311700" y="1404000"/>
            <a:ext cx="2825700" cy="292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We define a discount rate </a:t>
            </a:r>
            <a:r>
              <a:rPr b="1" lang="en">
                <a:latin typeface="DM Sans"/>
                <a:ea typeface="DM Sans"/>
                <a:cs typeface="DM Sans"/>
                <a:sym typeface="DM Sans"/>
              </a:rPr>
              <a:t>gamma</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Must be between 0 and 1</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Large Gamma, Smaller Discount - We care about long-term reward</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Small Gamma, Larger Discount - We care about short-term reward</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Each reward is discounted by </a:t>
            </a:r>
            <a:r>
              <a:rPr lang="en" u="sng">
                <a:latin typeface="DM Sans"/>
                <a:ea typeface="DM Sans"/>
                <a:cs typeface="DM Sans"/>
                <a:sym typeface="DM Sans"/>
              </a:rPr>
              <a:t>gamma to the exponent of the timestep</a:t>
            </a:r>
            <a:endParaRPr u="sng">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As timestep increases, the cat gets closer to us, so future reward is </a:t>
            </a:r>
            <a:r>
              <a:rPr lang="en" u="sng">
                <a:latin typeface="DM Sans"/>
                <a:ea typeface="DM Sans"/>
                <a:cs typeface="DM Sans"/>
                <a:sym typeface="DM Sans"/>
              </a:rPr>
              <a:t>less likely to happen</a:t>
            </a:r>
            <a:endParaRPr u="sng">
              <a:latin typeface="DM Sans"/>
              <a:ea typeface="DM Sans"/>
              <a:cs typeface="DM Sans"/>
              <a:sym typeface="DM Sans"/>
            </a:endParaRPr>
          </a:p>
        </p:txBody>
      </p:sp>
      <p:pic>
        <p:nvPicPr>
          <p:cNvPr id="412" name="Google Shape;412;p53"/>
          <p:cNvPicPr preferRelativeResize="0"/>
          <p:nvPr/>
        </p:nvPicPr>
        <p:blipFill>
          <a:blip r:embed="rId3">
            <a:alphaModFix/>
          </a:blip>
          <a:stretch>
            <a:fillRect/>
          </a:stretch>
        </p:blipFill>
        <p:spPr>
          <a:xfrm>
            <a:off x="4153359" y="1537946"/>
            <a:ext cx="4488428" cy="2077490"/>
          </a:xfrm>
          <a:prstGeom prst="rect">
            <a:avLst/>
          </a:prstGeom>
          <a:noFill/>
          <a:ln>
            <a:noFill/>
          </a:ln>
        </p:spPr>
      </p:pic>
      <p:sp>
        <p:nvSpPr>
          <p:cNvPr id="413" name="Google Shape;413;p53"/>
          <p:cNvSpPr/>
          <p:nvPr/>
        </p:nvSpPr>
        <p:spPr>
          <a:xfrm>
            <a:off x="3910125" y="1433550"/>
            <a:ext cx="4874700" cy="2276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3"/>
          <p:cNvSpPr txBox="1"/>
          <p:nvPr/>
        </p:nvSpPr>
        <p:spPr>
          <a:xfrm>
            <a:off x="3910125" y="867525"/>
            <a:ext cx="4874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Discounted Cumulative Reward</a:t>
            </a:r>
            <a:endParaRPr u="sng">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Tasks</a:t>
            </a:r>
            <a:endParaRPr/>
          </a:p>
        </p:txBody>
      </p:sp>
      <p:sp>
        <p:nvSpPr>
          <p:cNvPr id="420" name="Google Shape;420;p54"/>
          <p:cNvSpPr txBox="1"/>
          <p:nvPr/>
        </p:nvSpPr>
        <p:spPr>
          <a:xfrm>
            <a:off x="887400" y="3339300"/>
            <a:ext cx="2825700" cy="18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Episodic Task</a:t>
            </a:r>
            <a:r>
              <a:rPr lang="en">
                <a:latin typeface="DM Sans"/>
                <a:ea typeface="DM Sans"/>
                <a:cs typeface="DM Sans"/>
                <a:sym typeface="DM Sans"/>
              </a:rPr>
              <a:t>: We have a </a:t>
            </a:r>
            <a:r>
              <a:rPr lang="en" u="sng">
                <a:latin typeface="DM Sans"/>
                <a:ea typeface="DM Sans"/>
                <a:cs typeface="DM Sans"/>
                <a:sym typeface="DM Sans"/>
              </a:rPr>
              <a:t>starting point</a:t>
            </a:r>
            <a:r>
              <a:rPr lang="en">
                <a:latin typeface="DM Sans"/>
                <a:ea typeface="DM Sans"/>
                <a:cs typeface="DM Sans"/>
                <a:sym typeface="DM Sans"/>
              </a:rPr>
              <a:t> and an </a:t>
            </a:r>
            <a:r>
              <a:rPr lang="en" u="sng">
                <a:latin typeface="DM Sans"/>
                <a:ea typeface="DM Sans"/>
                <a:cs typeface="DM Sans"/>
                <a:sym typeface="DM Sans"/>
              </a:rPr>
              <a:t>ending point</a:t>
            </a:r>
            <a:r>
              <a:rPr lang="en">
                <a:latin typeface="DM Sans"/>
                <a:ea typeface="DM Sans"/>
                <a:cs typeface="DM Sans"/>
                <a:sym typeface="DM Sans"/>
              </a:rPr>
              <a:t> (terminal state)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This creates an </a:t>
            </a:r>
            <a:r>
              <a:rPr lang="en">
                <a:highlight>
                  <a:srgbClr val="FFF2CC"/>
                </a:highlight>
                <a:latin typeface="DM Sans"/>
                <a:ea typeface="DM Sans"/>
                <a:cs typeface="DM Sans"/>
                <a:sym typeface="DM Sans"/>
              </a:rPr>
              <a:t>Episode</a:t>
            </a:r>
            <a:r>
              <a:rPr lang="en">
                <a:latin typeface="DM Sans"/>
                <a:ea typeface="DM Sans"/>
                <a:cs typeface="DM Sans"/>
                <a:sym typeface="DM Sans"/>
              </a:rPr>
              <a:t> - a list of States, Actions, </a:t>
            </a:r>
            <a:r>
              <a:rPr lang="en">
                <a:latin typeface="DM Sans"/>
                <a:ea typeface="DM Sans"/>
                <a:cs typeface="DM Sans"/>
                <a:sym typeface="DM Sans"/>
              </a:rPr>
              <a:t>Rewards</a:t>
            </a:r>
            <a:r>
              <a:rPr lang="en">
                <a:latin typeface="DM Sans"/>
                <a:ea typeface="DM Sans"/>
                <a:cs typeface="DM Sans"/>
                <a:sym typeface="DM Sans"/>
              </a:rPr>
              <a:t>, and Next States</a:t>
            </a:r>
            <a:endParaRPr>
              <a:latin typeface="DM Sans"/>
              <a:ea typeface="DM Sans"/>
              <a:cs typeface="DM Sans"/>
              <a:sym typeface="DM Sans"/>
            </a:endParaRPr>
          </a:p>
        </p:txBody>
      </p:sp>
      <p:pic>
        <p:nvPicPr>
          <p:cNvPr id="421" name="Google Shape;421;p54"/>
          <p:cNvPicPr preferRelativeResize="0"/>
          <p:nvPr/>
        </p:nvPicPr>
        <p:blipFill>
          <a:blip r:embed="rId3">
            <a:alphaModFix/>
          </a:blip>
          <a:stretch>
            <a:fillRect/>
          </a:stretch>
        </p:blipFill>
        <p:spPr>
          <a:xfrm>
            <a:off x="1481525" y="1804200"/>
            <a:ext cx="1637460" cy="1535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Tasks</a:t>
            </a:r>
            <a:endParaRPr/>
          </a:p>
        </p:txBody>
      </p:sp>
      <p:sp>
        <p:nvSpPr>
          <p:cNvPr id="427" name="Google Shape;427;p55"/>
          <p:cNvSpPr txBox="1"/>
          <p:nvPr/>
        </p:nvSpPr>
        <p:spPr>
          <a:xfrm>
            <a:off x="887400" y="3339300"/>
            <a:ext cx="2825700" cy="18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Episodic Task</a:t>
            </a:r>
            <a:r>
              <a:rPr lang="en">
                <a:latin typeface="DM Sans"/>
                <a:ea typeface="DM Sans"/>
                <a:cs typeface="DM Sans"/>
                <a:sym typeface="DM Sans"/>
              </a:rPr>
              <a:t>: We have a </a:t>
            </a:r>
            <a:r>
              <a:rPr lang="en" u="sng">
                <a:latin typeface="DM Sans"/>
                <a:ea typeface="DM Sans"/>
                <a:cs typeface="DM Sans"/>
                <a:sym typeface="DM Sans"/>
              </a:rPr>
              <a:t>starting point</a:t>
            </a:r>
            <a:r>
              <a:rPr lang="en">
                <a:latin typeface="DM Sans"/>
                <a:ea typeface="DM Sans"/>
                <a:cs typeface="DM Sans"/>
                <a:sym typeface="DM Sans"/>
              </a:rPr>
              <a:t> and an </a:t>
            </a:r>
            <a:r>
              <a:rPr lang="en" u="sng">
                <a:latin typeface="DM Sans"/>
                <a:ea typeface="DM Sans"/>
                <a:cs typeface="DM Sans"/>
                <a:sym typeface="DM Sans"/>
              </a:rPr>
              <a:t>ending point</a:t>
            </a:r>
            <a:r>
              <a:rPr lang="en">
                <a:latin typeface="DM Sans"/>
                <a:ea typeface="DM Sans"/>
                <a:cs typeface="DM Sans"/>
                <a:sym typeface="DM Sans"/>
              </a:rPr>
              <a:t> (terminal state)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This creates an </a:t>
            </a:r>
            <a:r>
              <a:rPr lang="en">
                <a:highlight>
                  <a:srgbClr val="FFF2CC"/>
                </a:highlight>
                <a:latin typeface="DM Sans"/>
                <a:ea typeface="DM Sans"/>
                <a:cs typeface="DM Sans"/>
                <a:sym typeface="DM Sans"/>
              </a:rPr>
              <a:t>Episode</a:t>
            </a:r>
            <a:r>
              <a:rPr lang="en">
                <a:latin typeface="DM Sans"/>
                <a:ea typeface="DM Sans"/>
                <a:cs typeface="DM Sans"/>
                <a:sym typeface="DM Sans"/>
              </a:rPr>
              <a:t> - a list of States, Actions, Rewards, and Next States</a:t>
            </a:r>
            <a:endParaRPr>
              <a:latin typeface="DM Sans"/>
              <a:ea typeface="DM Sans"/>
              <a:cs typeface="DM Sans"/>
              <a:sym typeface="DM Sans"/>
            </a:endParaRPr>
          </a:p>
        </p:txBody>
      </p:sp>
      <p:sp>
        <p:nvSpPr>
          <p:cNvPr id="428" name="Google Shape;428;p55"/>
          <p:cNvSpPr txBox="1"/>
          <p:nvPr/>
        </p:nvSpPr>
        <p:spPr>
          <a:xfrm>
            <a:off x="5021525" y="3339300"/>
            <a:ext cx="2825700" cy="18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Continuing Task</a:t>
            </a:r>
            <a:r>
              <a:rPr lang="en">
                <a:latin typeface="DM Sans"/>
                <a:ea typeface="DM Sans"/>
                <a:cs typeface="DM Sans"/>
                <a:sym typeface="DM Sans"/>
              </a:rPr>
              <a:t>: We have </a:t>
            </a:r>
            <a:r>
              <a:rPr lang="en" u="sng">
                <a:latin typeface="DM Sans"/>
                <a:ea typeface="DM Sans"/>
                <a:cs typeface="DM Sans"/>
                <a:sym typeface="DM Sans"/>
              </a:rPr>
              <a:t>no terminal state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The agent must learn (1) how to choose best actions and (2) how to best interact with the environment</a:t>
            </a:r>
            <a:endParaRPr>
              <a:latin typeface="DM Sans"/>
              <a:ea typeface="DM Sans"/>
              <a:cs typeface="DM Sans"/>
              <a:sym typeface="DM Sans"/>
            </a:endParaRPr>
          </a:p>
        </p:txBody>
      </p:sp>
      <p:pic>
        <p:nvPicPr>
          <p:cNvPr id="429" name="Google Shape;429;p55"/>
          <p:cNvPicPr preferRelativeResize="0"/>
          <p:nvPr/>
        </p:nvPicPr>
        <p:blipFill>
          <a:blip r:embed="rId3">
            <a:alphaModFix/>
          </a:blip>
          <a:stretch>
            <a:fillRect/>
          </a:stretch>
        </p:blipFill>
        <p:spPr>
          <a:xfrm>
            <a:off x="1481525" y="1804200"/>
            <a:ext cx="1637460" cy="1535100"/>
          </a:xfrm>
          <a:prstGeom prst="rect">
            <a:avLst/>
          </a:prstGeom>
          <a:noFill/>
          <a:ln>
            <a:noFill/>
          </a:ln>
        </p:spPr>
      </p:pic>
      <p:pic>
        <p:nvPicPr>
          <p:cNvPr id="430" name="Google Shape;430;p55"/>
          <p:cNvPicPr preferRelativeResize="0"/>
          <p:nvPr/>
        </p:nvPicPr>
        <p:blipFill>
          <a:blip r:embed="rId4">
            <a:alphaModFix/>
          </a:blip>
          <a:stretch>
            <a:fillRect/>
          </a:stretch>
        </p:blipFill>
        <p:spPr>
          <a:xfrm>
            <a:off x="5096437" y="1804200"/>
            <a:ext cx="2675874" cy="1535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Exploration and Exploitation Tradeoff</a:t>
            </a:r>
            <a:endParaRPr/>
          </a:p>
        </p:txBody>
      </p:sp>
      <p:pic>
        <p:nvPicPr>
          <p:cNvPr id="436" name="Google Shape;436;p56"/>
          <p:cNvPicPr preferRelativeResize="0"/>
          <p:nvPr/>
        </p:nvPicPr>
        <p:blipFill>
          <a:blip r:embed="rId3">
            <a:alphaModFix/>
          </a:blip>
          <a:stretch>
            <a:fillRect/>
          </a:stretch>
        </p:blipFill>
        <p:spPr>
          <a:xfrm>
            <a:off x="2624250" y="1391750"/>
            <a:ext cx="3895476" cy="2360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Exploration and Exploitation Tradeoff</a:t>
            </a:r>
            <a:endParaRPr/>
          </a:p>
        </p:txBody>
      </p:sp>
      <p:pic>
        <p:nvPicPr>
          <p:cNvPr id="442" name="Google Shape;442;p57"/>
          <p:cNvPicPr preferRelativeResize="0"/>
          <p:nvPr/>
        </p:nvPicPr>
        <p:blipFill>
          <a:blip r:embed="rId3">
            <a:alphaModFix/>
          </a:blip>
          <a:stretch>
            <a:fillRect/>
          </a:stretch>
        </p:blipFill>
        <p:spPr>
          <a:xfrm>
            <a:off x="2624250" y="1391750"/>
            <a:ext cx="3895476" cy="2360000"/>
          </a:xfrm>
          <a:prstGeom prst="rect">
            <a:avLst/>
          </a:prstGeom>
          <a:noFill/>
          <a:ln>
            <a:noFill/>
          </a:ln>
        </p:spPr>
      </p:pic>
      <p:sp>
        <p:nvSpPr>
          <p:cNvPr id="443" name="Google Shape;443;p57"/>
          <p:cNvSpPr txBox="1"/>
          <p:nvPr/>
        </p:nvSpPr>
        <p:spPr>
          <a:xfrm>
            <a:off x="311700" y="38460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Exploitation</a:t>
            </a:r>
            <a:r>
              <a:rPr lang="en">
                <a:latin typeface="DM Sans"/>
                <a:ea typeface="DM Sans"/>
                <a:cs typeface="DM Sans"/>
                <a:sym typeface="DM Sans"/>
              </a:rPr>
              <a:t> – Exploit known information to maximize reward</a:t>
            </a:r>
            <a:endParaRPr u="sng">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Exploration and Exploitation Tradeoff</a:t>
            </a:r>
            <a:endParaRPr/>
          </a:p>
        </p:txBody>
      </p:sp>
      <p:pic>
        <p:nvPicPr>
          <p:cNvPr id="449" name="Google Shape;449;p58"/>
          <p:cNvPicPr preferRelativeResize="0"/>
          <p:nvPr/>
        </p:nvPicPr>
        <p:blipFill>
          <a:blip r:embed="rId3">
            <a:alphaModFix/>
          </a:blip>
          <a:stretch>
            <a:fillRect/>
          </a:stretch>
        </p:blipFill>
        <p:spPr>
          <a:xfrm>
            <a:off x="2624250" y="1391750"/>
            <a:ext cx="3895476" cy="2360000"/>
          </a:xfrm>
          <a:prstGeom prst="rect">
            <a:avLst/>
          </a:prstGeom>
          <a:noFill/>
          <a:ln>
            <a:noFill/>
          </a:ln>
        </p:spPr>
      </p:pic>
      <p:sp>
        <p:nvSpPr>
          <p:cNvPr id="450" name="Google Shape;450;p58"/>
          <p:cNvSpPr txBox="1"/>
          <p:nvPr/>
        </p:nvSpPr>
        <p:spPr>
          <a:xfrm>
            <a:off x="311700" y="38460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Exploitation</a:t>
            </a:r>
            <a:r>
              <a:rPr lang="en">
                <a:latin typeface="DM Sans"/>
                <a:ea typeface="DM Sans"/>
                <a:cs typeface="DM Sans"/>
                <a:sym typeface="DM Sans"/>
              </a:rPr>
              <a:t> – Exploit known information to maximize reward</a:t>
            </a:r>
            <a:endParaRPr u="sng">
              <a:latin typeface="DM Sans"/>
              <a:ea typeface="DM Sans"/>
              <a:cs typeface="DM Sans"/>
              <a:sym typeface="DM Sans"/>
            </a:endParaRPr>
          </a:p>
        </p:txBody>
      </p:sp>
      <p:sp>
        <p:nvSpPr>
          <p:cNvPr id="451" name="Google Shape;451;p58"/>
          <p:cNvSpPr txBox="1"/>
          <p:nvPr/>
        </p:nvSpPr>
        <p:spPr>
          <a:xfrm>
            <a:off x="4207200" y="38460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Exploration</a:t>
            </a:r>
            <a:r>
              <a:rPr lang="en">
                <a:latin typeface="DM Sans"/>
                <a:ea typeface="DM Sans"/>
                <a:cs typeface="DM Sans"/>
                <a:sym typeface="DM Sans"/>
              </a:rPr>
              <a:t> – Explore environment by trying random actions to learn more about the env</a:t>
            </a:r>
            <a:endParaRPr u="sng">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Exploration and Exploitation Tradeoff</a:t>
            </a:r>
            <a:endParaRPr/>
          </a:p>
        </p:txBody>
      </p:sp>
      <p:pic>
        <p:nvPicPr>
          <p:cNvPr id="457" name="Google Shape;457;p59"/>
          <p:cNvPicPr preferRelativeResize="0"/>
          <p:nvPr/>
        </p:nvPicPr>
        <p:blipFill>
          <a:blip r:embed="rId3">
            <a:alphaModFix/>
          </a:blip>
          <a:stretch>
            <a:fillRect/>
          </a:stretch>
        </p:blipFill>
        <p:spPr>
          <a:xfrm>
            <a:off x="311713" y="1391750"/>
            <a:ext cx="3895476" cy="2360000"/>
          </a:xfrm>
          <a:prstGeom prst="rect">
            <a:avLst/>
          </a:prstGeom>
          <a:noFill/>
          <a:ln>
            <a:noFill/>
          </a:ln>
        </p:spPr>
      </p:pic>
      <p:sp>
        <p:nvSpPr>
          <p:cNvPr id="458" name="Google Shape;458;p59"/>
          <p:cNvSpPr txBox="1"/>
          <p:nvPr/>
        </p:nvSpPr>
        <p:spPr>
          <a:xfrm>
            <a:off x="311700" y="38460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Exploitation</a:t>
            </a:r>
            <a:r>
              <a:rPr lang="en">
                <a:latin typeface="DM Sans"/>
                <a:ea typeface="DM Sans"/>
                <a:cs typeface="DM Sans"/>
                <a:sym typeface="DM Sans"/>
              </a:rPr>
              <a:t> – Exploit known information to maximize reward</a:t>
            </a:r>
            <a:endParaRPr u="sng">
              <a:latin typeface="DM Sans"/>
              <a:ea typeface="DM Sans"/>
              <a:cs typeface="DM Sans"/>
              <a:sym typeface="DM Sans"/>
            </a:endParaRPr>
          </a:p>
        </p:txBody>
      </p:sp>
      <p:sp>
        <p:nvSpPr>
          <p:cNvPr id="459" name="Google Shape;459;p59"/>
          <p:cNvSpPr txBox="1"/>
          <p:nvPr/>
        </p:nvSpPr>
        <p:spPr>
          <a:xfrm>
            <a:off x="311700" y="44187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Exploration</a:t>
            </a:r>
            <a:r>
              <a:rPr lang="en">
                <a:latin typeface="DM Sans"/>
                <a:ea typeface="DM Sans"/>
                <a:cs typeface="DM Sans"/>
                <a:sym typeface="DM Sans"/>
              </a:rPr>
              <a:t> – Explore environment by trying random actions to learn more about the env</a:t>
            </a:r>
            <a:endParaRPr u="sng">
              <a:latin typeface="DM Sans"/>
              <a:ea typeface="DM Sans"/>
              <a:cs typeface="DM Sans"/>
              <a:sym typeface="DM Sans"/>
            </a:endParaRPr>
          </a:p>
        </p:txBody>
      </p:sp>
      <p:pic>
        <p:nvPicPr>
          <p:cNvPr id="460" name="Google Shape;460;p59"/>
          <p:cNvPicPr preferRelativeResize="0"/>
          <p:nvPr/>
        </p:nvPicPr>
        <p:blipFill>
          <a:blip r:embed="rId4">
            <a:alphaModFix/>
          </a:blip>
          <a:stretch>
            <a:fillRect/>
          </a:stretch>
        </p:blipFill>
        <p:spPr>
          <a:xfrm>
            <a:off x="4359589" y="1170125"/>
            <a:ext cx="4486221" cy="2523499"/>
          </a:xfrm>
          <a:prstGeom prst="rect">
            <a:avLst/>
          </a:prstGeom>
          <a:noFill/>
          <a:ln>
            <a:noFill/>
          </a:ln>
        </p:spPr>
      </p:pic>
      <p:sp>
        <p:nvSpPr>
          <p:cNvPr id="461" name="Google Shape;461;p59"/>
          <p:cNvSpPr txBox="1"/>
          <p:nvPr/>
        </p:nvSpPr>
        <p:spPr>
          <a:xfrm>
            <a:off x="4654950" y="3846025"/>
            <a:ext cx="38955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Our mouse can have an infinite amount of small cheese (+1)</a:t>
            </a:r>
            <a:endParaRPr u="sng">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Exploration and Exploitation Tradeoff</a:t>
            </a:r>
            <a:endParaRPr/>
          </a:p>
        </p:txBody>
      </p:sp>
      <p:pic>
        <p:nvPicPr>
          <p:cNvPr id="467" name="Google Shape;467;p60"/>
          <p:cNvPicPr preferRelativeResize="0"/>
          <p:nvPr/>
        </p:nvPicPr>
        <p:blipFill>
          <a:blip r:embed="rId3">
            <a:alphaModFix/>
          </a:blip>
          <a:stretch>
            <a:fillRect/>
          </a:stretch>
        </p:blipFill>
        <p:spPr>
          <a:xfrm>
            <a:off x="311713" y="1391750"/>
            <a:ext cx="3895476" cy="2360000"/>
          </a:xfrm>
          <a:prstGeom prst="rect">
            <a:avLst/>
          </a:prstGeom>
          <a:noFill/>
          <a:ln>
            <a:noFill/>
          </a:ln>
        </p:spPr>
      </p:pic>
      <p:sp>
        <p:nvSpPr>
          <p:cNvPr id="468" name="Google Shape;468;p60"/>
          <p:cNvSpPr txBox="1"/>
          <p:nvPr/>
        </p:nvSpPr>
        <p:spPr>
          <a:xfrm>
            <a:off x="311700" y="38460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Exploitation</a:t>
            </a:r>
            <a:r>
              <a:rPr lang="en">
                <a:latin typeface="DM Sans"/>
                <a:ea typeface="DM Sans"/>
                <a:cs typeface="DM Sans"/>
                <a:sym typeface="DM Sans"/>
              </a:rPr>
              <a:t> – Exploit known information to maximize reward</a:t>
            </a:r>
            <a:endParaRPr u="sng">
              <a:latin typeface="DM Sans"/>
              <a:ea typeface="DM Sans"/>
              <a:cs typeface="DM Sans"/>
              <a:sym typeface="DM Sans"/>
            </a:endParaRPr>
          </a:p>
        </p:txBody>
      </p:sp>
      <p:sp>
        <p:nvSpPr>
          <p:cNvPr id="469" name="Google Shape;469;p60"/>
          <p:cNvSpPr txBox="1"/>
          <p:nvPr/>
        </p:nvSpPr>
        <p:spPr>
          <a:xfrm>
            <a:off x="311700" y="44187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Exploration</a:t>
            </a:r>
            <a:r>
              <a:rPr lang="en">
                <a:latin typeface="DM Sans"/>
                <a:ea typeface="DM Sans"/>
                <a:cs typeface="DM Sans"/>
                <a:sym typeface="DM Sans"/>
              </a:rPr>
              <a:t> – Explore environment by trying random actions to learn more about the env</a:t>
            </a:r>
            <a:endParaRPr u="sng">
              <a:latin typeface="DM Sans"/>
              <a:ea typeface="DM Sans"/>
              <a:cs typeface="DM Sans"/>
              <a:sym typeface="DM Sans"/>
            </a:endParaRPr>
          </a:p>
        </p:txBody>
      </p:sp>
      <p:pic>
        <p:nvPicPr>
          <p:cNvPr id="470" name="Google Shape;470;p60"/>
          <p:cNvPicPr preferRelativeResize="0"/>
          <p:nvPr/>
        </p:nvPicPr>
        <p:blipFill>
          <a:blip r:embed="rId4">
            <a:alphaModFix/>
          </a:blip>
          <a:stretch>
            <a:fillRect/>
          </a:stretch>
        </p:blipFill>
        <p:spPr>
          <a:xfrm>
            <a:off x="4359589" y="1170125"/>
            <a:ext cx="4486221" cy="2523499"/>
          </a:xfrm>
          <a:prstGeom prst="rect">
            <a:avLst/>
          </a:prstGeom>
          <a:noFill/>
          <a:ln>
            <a:noFill/>
          </a:ln>
        </p:spPr>
      </p:pic>
      <p:sp>
        <p:nvSpPr>
          <p:cNvPr id="471" name="Google Shape;471;p60"/>
          <p:cNvSpPr txBox="1"/>
          <p:nvPr/>
        </p:nvSpPr>
        <p:spPr>
          <a:xfrm>
            <a:off x="4654950" y="3878825"/>
            <a:ext cx="3895500" cy="10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Our mouse can have an infinite amount of small cheese (+1)</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However, there is a gigantic sum of cheese (+1000) at the top of the maze</a:t>
            </a: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Exploration and Exploitation Tradeoff</a:t>
            </a:r>
            <a:endParaRPr/>
          </a:p>
        </p:txBody>
      </p:sp>
      <p:sp>
        <p:nvSpPr>
          <p:cNvPr id="477" name="Google Shape;477;p61"/>
          <p:cNvSpPr txBox="1"/>
          <p:nvPr/>
        </p:nvSpPr>
        <p:spPr>
          <a:xfrm>
            <a:off x="311700" y="38460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Exploitation</a:t>
            </a:r>
            <a:r>
              <a:rPr lang="en">
                <a:latin typeface="DM Sans"/>
                <a:ea typeface="DM Sans"/>
                <a:cs typeface="DM Sans"/>
                <a:sym typeface="DM Sans"/>
              </a:rPr>
              <a:t> – Exploit known information to maximize reward</a:t>
            </a:r>
            <a:endParaRPr u="sng">
              <a:latin typeface="DM Sans"/>
              <a:ea typeface="DM Sans"/>
              <a:cs typeface="DM Sans"/>
              <a:sym typeface="DM Sans"/>
            </a:endParaRPr>
          </a:p>
        </p:txBody>
      </p:sp>
      <p:sp>
        <p:nvSpPr>
          <p:cNvPr id="478" name="Google Shape;478;p61"/>
          <p:cNvSpPr txBox="1"/>
          <p:nvPr/>
        </p:nvSpPr>
        <p:spPr>
          <a:xfrm>
            <a:off x="311700" y="44187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Exploration</a:t>
            </a:r>
            <a:r>
              <a:rPr lang="en">
                <a:latin typeface="DM Sans"/>
                <a:ea typeface="DM Sans"/>
                <a:cs typeface="DM Sans"/>
                <a:sym typeface="DM Sans"/>
              </a:rPr>
              <a:t> – Explore environment by trying random actions to learn more about the env</a:t>
            </a:r>
            <a:endParaRPr u="sng">
              <a:latin typeface="DM Sans"/>
              <a:ea typeface="DM Sans"/>
              <a:cs typeface="DM Sans"/>
              <a:sym typeface="DM Sans"/>
            </a:endParaRPr>
          </a:p>
        </p:txBody>
      </p:sp>
      <p:pic>
        <p:nvPicPr>
          <p:cNvPr id="479" name="Google Shape;479;p61"/>
          <p:cNvPicPr preferRelativeResize="0"/>
          <p:nvPr/>
        </p:nvPicPr>
        <p:blipFill>
          <a:blip r:embed="rId3">
            <a:alphaModFix/>
          </a:blip>
          <a:stretch>
            <a:fillRect/>
          </a:stretch>
        </p:blipFill>
        <p:spPr>
          <a:xfrm>
            <a:off x="4359589" y="1170125"/>
            <a:ext cx="4486221" cy="2523499"/>
          </a:xfrm>
          <a:prstGeom prst="rect">
            <a:avLst/>
          </a:prstGeom>
          <a:noFill/>
          <a:ln>
            <a:noFill/>
          </a:ln>
        </p:spPr>
      </p:pic>
      <p:sp>
        <p:nvSpPr>
          <p:cNvPr id="480" name="Google Shape;480;p61"/>
          <p:cNvSpPr txBox="1"/>
          <p:nvPr/>
        </p:nvSpPr>
        <p:spPr>
          <a:xfrm>
            <a:off x="4654950" y="3878825"/>
            <a:ext cx="3895500" cy="10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Our mouse can have an infinite amount of small cheese (+1)</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However, there is a gigantic sum of cheese (+1000) at the top of the maze</a:t>
            </a:r>
            <a:endParaRPr>
              <a:latin typeface="DM Sans"/>
              <a:ea typeface="DM Sans"/>
              <a:cs typeface="DM Sans"/>
              <a:sym typeface="DM Sans"/>
            </a:endParaRPr>
          </a:p>
        </p:txBody>
      </p:sp>
      <p:sp>
        <p:nvSpPr>
          <p:cNvPr id="481" name="Google Shape;481;p61"/>
          <p:cNvSpPr txBox="1"/>
          <p:nvPr/>
        </p:nvSpPr>
        <p:spPr>
          <a:xfrm>
            <a:off x="464100" y="1999050"/>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This is the Exploration and Exploitation Tradeoff</a:t>
            </a:r>
            <a:endParaRPr>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5031888" y="1345138"/>
            <a:ext cx="2453224" cy="2453225"/>
          </a:xfrm>
          <a:prstGeom prst="rect">
            <a:avLst/>
          </a:prstGeom>
          <a:noFill/>
          <a:ln>
            <a:noFill/>
          </a:ln>
        </p:spPr>
      </p:pic>
      <p:pic>
        <p:nvPicPr>
          <p:cNvPr id="83" name="Google Shape;83;p17"/>
          <p:cNvPicPr preferRelativeResize="0"/>
          <p:nvPr/>
        </p:nvPicPr>
        <p:blipFill>
          <a:blip r:embed="rId4">
            <a:alphaModFix/>
          </a:blip>
          <a:stretch>
            <a:fillRect/>
          </a:stretch>
        </p:blipFill>
        <p:spPr>
          <a:xfrm>
            <a:off x="555200" y="276038"/>
            <a:ext cx="1697975" cy="2398275"/>
          </a:xfrm>
          <a:prstGeom prst="rect">
            <a:avLst/>
          </a:prstGeom>
          <a:noFill/>
          <a:ln>
            <a:noFill/>
          </a:ln>
        </p:spPr>
      </p:pic>
      <p:sp>
        <p:nvSpPr>
          <p:cNvPr id="84" name="Google Shape;84;p17"/>
          <p:cNvSpPr txBox="1"/>
          <p:nvPr/>
        </p:nvSpPr>
        <p:spPr>
          <a:xfrm>
            <a:off x="446600" y="2828050"/>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Teacher</a:t>
            </a:r>
            <a:endParaRPr sz="1800">
              <a:latin typeface="DM Sans"/>
              <a:ea typeface="DM Sans"/>
              <a:cs typeface="DM Sans"/>
              <a:sym typeface="DM Sans"/>
            </a:endParaRPr>
          </a:p>
        </p:txBody>
      </p:sp>
      <p:sp>
        <p:nvSpPr>
          <p:cNvPr id="85" name="Google Shape;85;p17"/>
          <p:cNvSpPr txBox="1"/>
          <p:nvPr/>
        </p:nvSpPr>
        <p:spPr>
          <a:xfrm>
            <a:off x="5300888" y="3924625"/>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Robot</a:t>
            </a:r>
            <a:endParaRPr sz="1800">
              <a:latin typeface="DM Sans"/>
              <a:ea typeface="DM Sans"/>
              <a:cs typeface="DM Sans"/>
              <a:sym typeface="DM Sans"/>
            </a:endParaRPr>
          </a:p>
        </p:txBody>
      </p:sp>
      <p:cxnSp>
        <p:nvCxnSpPr>
          <p:cNvPr id="86" name="Google Shape;86;p17"/>
          <p:cNvCxnSpPr/>
          <p:nvPr/>
        </p:nvCxnSpPr>
        <p:spPr>
          <a:xfrm>
            <a:off x="3807300" y="1812625"/>
            <a:ext cx="1529400" cy="0"/>
          </a:xfrm>
          <a:prstGeom prst="straightConnector1">
            <a:avLst/>
          </a:prstGeom>
          <a:noFill/>
          <a:ln cap="flat" cmpd="sng" w="9525">
            <a:solidFill>
              <a:schemeClr val="accent1"/>
            </a:solidFill>
            <a:prstDash val="solid"/>
            <a:round/>
            <a:headEnd len="med" w="med" type="none"/>
            <a:tailEnd len="med" w="med" type="triangle"/>
          </a:ln>
        </p:spPr>
      </p:cxnSp>
      <p:cxnSp>
        <p:nvCxnSpPr>
          <p:cNvPr id="87" name="Google Shape;87;p17"/>
          <p:cNvCxnSpPr/>
          <p:nvPr/>
        </p:nvCxnSpPr>
        <p:spPr>
          <a:xfrm rot="10800000">
            <a:off x="3807150" y="2532800"/>
            <a:ext cx="1525500" cy="0"/>
          </a:xfrm>
          <a:prstGeom prst="straightConnector1">
            <a:avLst/>
          </a:prstGeom>
          <a:noFill/>
          <a:ln cap="flat" cmpd="sng" w="9525">
            <a:solidFill>
              <a:srgbClr val="FF0000"/>
            </a:solidFill>
            <a:prstDash val="solid"/>
            <a:round/>
            <a:headEnd len="med" w="med" type="none"/>
            <a:tailEnd len="med" w="med" type="triangle"/>
          </a:ln>
        </p:spPr>
      </p:cxnSp>
      <p:pic>
        <p:nvPicPr>
          <p:cNvPr id="88" name="Google Shape;88;p17"/>
          <p:cNvPicPr preferRelativeResize="0"/>
          <p:nvPr/>
        </p:nvPicPr>
        <p:blipFill>
          <a:blip r:embed="rId5">
            <a:alphaModFix/>
          </a:blip>
          <a:stretch>
            <a:fillRect/>
          </a:stretch>
        </p:blipFill>
        <p:spPr>
          <a:xfrm>
            <a:off x="2442013" y="2988450"/>
            <a:ext cx="1207076" cy="1207076"/>
          </a:xfrm>
          <a:prstGeom prst="rect">
            <a:avLst/>
          </a:prstGeom>
          <a:noFill/>
          <a:ln>
            <a:noFill/>
          </a:ln>
        </p:spPr>
      </p:pic>
      <p:sp>
        <p:nvSpPr>
          <p:cNvPr id="89" name="Google Shape;89;p17"/>
          <p:cNvSpPr txBox="1"/>
          <p:nvPr/>
        </p:nvSpPr>
        <p:spPr>
          <a:xfrm>
            <a:off x="2087938" y="4234750"/>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Data</a:t>
            </a:r>
            <a:endParaRPr sz="1800">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Exploration and Exploitation Tradeoff</a:t>
            </a:r>
            <a:endParaRPr/>
          </a:p>
        </p:txBody>
      </p:sp>
      <p:sp>
        <p:nvSpPr>
          <p:cNvPr id="487" name="Google Shape;487;p62"/>
          <p:cNvSpPr txBox="1"/>
          <p:nvPr/>
        </p:nvSpPr>
        <p:spPr>
          <a:xfrm>
            <a:off x="311700" y="38460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Exploitation</a:t>
            </a:r>
            <a:r>
              <a:rPr lang="en">
                <a:latin typeface="DM Sans"/>
                <a:ea typeface="DM Sans"/>
                <a:cs typeface="DM Sans"/>
                <a:sym typeface="DM Sans"/>
              </a:rPr>
              <a:t> – Exploit known information to maximize reward</a:t>
            </a:r>
            <a:endParaRPr u="sng">
              <a:latin typeface="DM Sans"/>
              <a:ea typeface="DM Sans"/>
              <a:cs typeface="DM Sans"/>
              <a:sym typeface="DM Sans"/>
            </a:endParaRPr>
          </a:p>
        </p:txBody>
      </p:sp>
      <p:sp>
        <p:nvSpPr>
          <p:cNvPr id="488" name="Google Shape;488;p62"/>
          <p:cNvSpPr txBox="1"/>
          <p:nvPr/>
        </p:nvSpPr>
        <p:spPr>
          <a:xfrm>
            <a:off x="311700" y="4418725"/>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Exploration</a:t>
            </a:r>
            <a:r>
              <a:rPr lang="en">
                <a:latin typeface="DM Sans"/>
                <a:ea typeface="DM Sans"/>
                <a:cs typeface="DM Sans"/>
                <a:sym typeface="DM Sans"/>
              </a:rPr>
              <a:t> – Explore environment by trying random actions to learn more about the env</a:t>
            </a:r>
            <a:endParaRPr u="sng">
              <a:latin typeface="DM Sans"/>
              <a:ea typeface="DM Sans"/>
              <a:cs typeface="DM Sans"/>
              <a:sym typeface="DM Sans"/>
            </a:endParaRPr>
          </a:p>
        </p:txBody>
      </p:sp>
      <p:pic>
        <p:nvPicPr>
          <p:cNvPr id="489" name="Google Shape;489;p62"/>
          <p:cNvPicPr preferRelativeResize="0"/>
          <p:nvPr/>
        </p:nvPicPr>
        <p:blipFill>
          <a:blip r:embed="rId3">
            <a:alphaModFix/>
          </a:blip>
          <a:stretch>
            <a:fillRect/>
          </a:stretch>
        </p:blipFill>
        <p:spPr>
          <a:xfrm>
            <a:off x="4359589" y="1170125"/>
            <a:ext cx="4486221" cy="2523499"/>
          </a:xfrm>
          <a:prstGeom prst="rect">
            <a:avLst/>
          </a:prstGeom>
          <a:noFill/>
          <a:ln>
            <a:noFill/>
          </a:ln>
        </p:spPr>
      </p:pic>
      <p:sp>
        <p:nvSpPr>
          <p:cNvPr id="490" name="Google Shape;490;p62"/>
          <p:cNvSpPr txBox="1"/>
          <p:nvPr/>
        </p:nvSpPr>
        <p:spPr>
          <a:xfrm>
            <a:off x="4654950" y="3878825"/>
            <a:ext cx="3895500" cy="10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Our mouse can have an infinite amount of small cheese (+1)</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However, there is a gigantic sum of cheese (+1000) at the top of the maze</a:t>
            </a:r>
            <a:endParaRPr>
              <a:latin typeface="DM Sans"/>
              <a:ea typeface="DM Sans"/>
              <a:cs typeface="DM Sans"/>
              <a:sym typeface="DM Sans"/>
            </a:endParaRPr>
          </a:p>
        </p:txBody>
      </p:sp>
      <p:sp>
        <p:nvSpPr>
          <p:cNvPr id="491" name="Google Shape;491;p62"/>
          <p:cNvSpPr txBox="1"/>
          <p:nvPr/>
        </p:nvSpPr>
        <p:spPr>
          <a:xfrm>
            <a:off x="464100" y="1999050"/>
            <a:ext cx="389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We must define a rule to help handle this tradeoff</a:t>
            </a:r>
            <a:endParaRPr b="1">
              <a:latin typeface="DM Sans"/>
              <a:ea typeface="DM Sans"/>
              <a:cs typeface="DM Sans"/>
              <a:sym typeface="DM Sans"/>
            </a:endParaRPr>
          </a:p>
          <a:p>
            <a:pPr indent="0" lvl="0" marL="0" rtl="0" algn="ctr">
              <a:spcBef>
                <a:spcPts val="0"/>
              </a:spcBef>
              <a:spcAft>
                <a:spcPts val="0"/>
              </a:spcAft>
              <a:buNone/>
            </a:pPr>
            <a:r>
              <a:t/>
            </a:r>
            <a:endParaRPr b="1">
              <a:latin typeface="DM Sans"/>
              <a:ea typeface="DM Sans"/>
              <a:cs typeface="DM Sans"/>
              <a:sym typeface="DM Sans"/>
            </a:endParaRPr>
          </a:p>
          <a:p>
            <a:pPr indent="0" lvl="0" marL="0" rtl="0" algn="ctr">
              <a:spcBef>
                <a:spcPts val="0"/>
              </a:spcBef>
              <a:spcAft>
                <a:spcPts val="0"/>
              </a:spcAft>
              <a:buNone/>
            </a:pPr>
            <a:r>
              <a:rPr lang="en">
                <a:latin typeface="DM Sans"/>
                <a:ea typeface="DM Sans"/>
                <a:cs typeface="DM Sans"/>
                <a:sym typeface="DM Sans"/>
              </a:rPr>
              <a:t>We will go over this soon</a:t>
            </a:r>
            <a:endParaRPr>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Main Approaches for Solving Problems w/ RL</a:t>
            </a:r>
            <a:endParaRPr/>
          </a:p>
        </p:txBody>
      </p:sp>
      <p:sp>
        <p:nvSpPr>
          <p:cNvPr id="497" name="Google Shape;497;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highlight>
                  <a:srgbClr val="FFF2CC"/>
                </a:highlight>
              </a:rPr>
              <a:t>How do we build an RL agent that can select actions which maximize its expected cumulative reward?</a:t>
            </a:r>
            <a:endParaRPr>
              <a:highlight>
                <a:srgbClr val="FFF2CC"/>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Main Approaches for Solving Problems w/ RL</a:t>
            </a:r>
            <a:endParaRPr/>
          </a:p>
        </p:txBody>
      </p:sp>
      <p:sp>
        <p:nvSpPr>
          <p:cNvPr id="503" name="Google Shape;503;p64"/>
          <p:cNvSpPr txBox="1"/>
          <p:nvPr>
            <p:ph idx="1" type="body"/>
          </p:nvPr>
        </p:nvSpPr>
        <p:spPr>
          <a:xfrm>
            <a:off x="311700" y="1152475"/>
            <a:ext cx="8520600" cy="75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highlight>
                  <a:srgbClr val="FFF2CC"/>
                </a:highlight>
              </a:rPr>
              <a:t>How do we build an RL agent that can select actions which maximize its expected cumulative reward?</a:t>
            </a:r>
            <a:endParaRPr>
              <a:highlight>
                <a:srgbClr val="FFF2CC"/>
              </a:highlight>
            </a:endParaRPr>
          </a:p>
        </p:txBody>
      </p:sp>
      <p:pic>
        <p:nvPicPr>
          <p:cNvPr id="504" name="Google Shape;504;p64"/>
          <p:cNvPicPr preferRelativeResize="0"/>
          <p:nvPr/>
        </p:nvPicPr>
        <p:blipFill>
          <a:blip r:embed="rId3">
            <a:alphaModFix/>
          </a:blip>
          <a:stretch>
            <a:fillRect/>
          </a:stretch>
        </p:blipFill>
        <p:spPr>
          <a:xfrm>
            <a:off x="670037" y="1909050"/>
            <a:ext cx="3178836" cy="1325400"/>
          </a:xfrm>
          <a:prstGeom prst="rect">
            <a:avLst/>
          </a:prstGeom>
          <a:noFill/>
          <a:ln>
            <a:noFill/>
          </a:ln>
        </p:spPr>
      </p:pic>
      <p:sp>
        <p:nvSpPr>
          <p:cNvPr id="505" name="Google Shape;505;p64"/>
          <p:cNvSpPr txBox="1"/>
          <p:nvPr/>
        </p:nvSpPr>
        <p:spPr>
          <a:xfrm>
            <a:off x="311700" y="3575425"/>
            <a:ext cx="3895500" cy="13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The Policy π: The Agent’s Brain</a:t>
            </a:r>
            <a:endParaRPr b="1">
              <a:latin typeface="DM Sans"/>
              <a:ea typeface="DM Sans"/>
              <a:cs typeface="DM Sans"/>
              <a:sym typeface="DM Sans"/>
            </a:endParaRPr>
          </a:p>
          <a:p>
            <a:pPr indent="0" lvl="0" marL="0" rtl="0" algn="ctr">
              <a:spcBef>
                <a:spcPts val="0"/>
              </a:spcBef>
              <a:spcAft>
                <a:spcPts val="0"/>
              </a:spcAft>
              <a:buNone/>
            </a:pPr>
            <a:r>
              <a:t/>
            </a:r>
            <a:endParaRPr b="1">
              <a:latin typeface="DM Sans"/>
              <a:ea typeface="DM Sans"/>
              <a:cs typeface="DM Sans"/>
              <a:sym typeface="DM Sans"/>
            </a:endParaRPr>
          </a:p>
          <a:p>
            <a:pPr indent="0" lvl="0" marL="0" rtl="0" algn="ctr">
              <a:spcBef>
                <a:spcPts val="0"/>
              </a:spcBef>
              <a:spcAft>
                <a:spcPts val="0"/>
              </a:spcAft>
              <a:buNone/>
            </a:pPr>
            <a:r>
              <a:rPr lang="en">
                <a:latin typeface="DM Sans"/>
                <a:ea typeface="DM Sans"/>
                <a:cs typeface="DM Sans"/>
                <a:sym typeface="DM Sans"/>
              </a:rPr>
              <a:t>This is a function which tells us what action to take, given the state we are in</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a:p>
            <a:pPr indent="0" lvl="0" marL="0" rtl="0" algn="ctr">
              <a:spcBef>
                <a:spcPts val="0"/>
              </a:spcBef>
              <a:spcAft>
                <a:spcPts val="0"/>
              </a:spcAft>
              <a:buNone/>
            </a:pPr>
            <a:r>
              <a:rPr lang="en">
                <a:latin typeface="DM Sans"/>
                <a:ea typeface="DM Sans"/>
                <a:cs typeface="DM Sans"/>
                <a:sym typeface="DM Sans"/>
              </a:rPr>
              <a:t>This is a </a:t>
            </a:r>
            <a:r>
              <a:rPr lang="en" u="sng">
                <a:latin typeface="DM Sans"/>
                <a:ea typeface="DM Sans"/>
                <a:cs typeface="DM Sans"/>
                <a:sym typeface="DM Sans"/>
              </a:rPr>
              <a:t>function we want to </a:t>
            </a:r>
            <a:r>
              <a:rPr b="1" lang="en" u="sng">
                <a:latin typeface="DM Sans"/>
                <a:ea typeface="DM Sans"/>
                <a:cs typeface="DM Sans"/>
                <a:sym typeface="DM Sans"/>
              </a:rPr>
              <a:t>learn</a:t>
            </a:r>
            <a:r>
              <a:rPr lang="en">
                <a:latin typeface="DM Sans"/>
                <a:ea typeface="DM Sans"/>
                <a:cs typeface="DM Sans"/>
                <a:sym typeface="DM Sans"/>
              </a:rPr>
              <a:t>, and our goal is find the optimal policy </a:t>
            </a:r>
            <a:r>
              <a:rPr b="1" lang="en">
                <a:solidFill>
                  <a:schemeClr val="dk1"/>
                </a:solidFill>
                <a:latin typeface="DM Sans"/>
                <a:ea typeface="DM Sans"/>
                <a:cs typeface="DM Sans"/>
                <a:sym typeface="DM Sans"/>
              </a:rPr>
              <a:t>π*</a:t>
            </a:r>
            <a:r>
              <a:rPr lang="en">
                <a:solidFill>
                  <a:schemeClr val="dk1"/>
                </a:solidFill>
                <a:latin typeface="DM Sans"/>
                <a:ea typeface="DM Sans"/>
                <a:cs typeface="DM Sans"/>
                <a:sym typeface="DM Sans"/>
              </a:rPr>
              <a:t>, the policy which </a:t>
            </a:r>
            <a:r>
              <a:rPr b="1" lang="en">
                <a:solidFill>
                  <a:schemeClr val="dk1"/>
                </a:solidFill>
                <a:latin typeface="DM Sans"/>
                <a:ea typeface="DM Sans"/>
                <a:cs typeface="DM Sans"/>
                <a:sym typeface="DM Sans"/>
              </a:rPr>
              <a:t>maximizes expected return</a:t>
            </a:r>
            <a:r>
              <a:rPr lang="en">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Main Approaches for Solving Problems w/ RL</a:t>
            </a:r>
            <a:endParaRPr/>
          </a:p>
        </p:txBody>
      </p:sp>
      <p:sp>
        <p:nvSpPr>
          <p:cNvPr id="511" name="Google Shape;511;p65"/>
          <p:cNvSpPr txBox="1"/>
          <p:nvPr>
            <p:ph idx="1" type="body"/>
          </p:nvPr>
        </p:nvSpPr>
        <p:spPr>
          <a:xfrm>
            <a:off x="311700" y="1152475"/>
            <a:ext cx="8520600" cy="75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highlight>
                  <a:srgbClr val="FFF2CC"/>
                </a:highlight>
              </a:rPr>
              <a:t>How do we build an RL agent that can select actions which maximize its expected cumulative reward?</a:t>
            </a:r>
            <a:endParaRPr>
              <a:highlight>
                <a:srgbClr val="FFF2CC"/>
              </a:highlight>
            </a:endParaRPr>
          </a:p>
        </p:txBody>
      </p:sp>
      <p:pic>
        <p:nvPicPr>
          <p:cNvPr id="512" name="Google Shape;512;p65"/>
          <p:cNvPicPr preferRelativeResize="0"/>
          <p:nvPr/>
        </p:nvPicPr>
        <p:blipFill>
          <a:blip r:embed="rId3">
            <a:alphaModFix/>
          </a:blip>
          <a:stretch>
            <a:fillRect/>
          </a:stretch>
        </p:blipFill>
        <p:spPr>
          <a:xfrm>
            <a:off x="670037" y="1909050"/>
            <a:ext cx="3178836" cy="1325400"/>
          </a:xfrm>
          <a:prstGeom prst="rect">
            <a:avLst/>
          </a:prstGeom>
          <a:noFill/>
          <a:ln>
            <a:noFill/>
          </a:ln>
        </p:spPr>
      </p:pic>
      <p:sp>
        <p:nvSpPr>
          <p:cNvPr id="513" name="Google Shape;513;p65"/>
          <p:cNvSpPr txBox="1"/>
          <p:nvPr/>
        </p:nvSpPr>
        <p:spPr>
          <a:xfrm>
            <a:off x="311700" y="3575425"/>
            <a:ext cx="3895500" cy="13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The Policy π: The Agent’s Brain</a:t>
            </a:r>
            <a:endParaRPr b="1">
              <a:latin typeface="DM Sans"/>
              <a:ea typeface="DM Sans"/>
              <a:cs typeface="DM Sans"/>
              <a:sym typeface="DM Sans"/>
            </a:endParaRPr>
          </a:p>
          <a:p>
            <a:pPr indent="0" lvl="0" marL="0" rtl="0" algn="ctr">
              <a:spcBef>
                <a:spcPts val="0"/>
              </a:spcBef>
              <a:spcAft>
                <a:spcPts val="0"/>
              </a:spcAft>
              <a:buNone/>
            </a:pPr>
            <a:r>
              <a:t/>
            </a:r>
            <a:endParaRPr b="1">
              <a:latin typeface="DM Sans"/>
              <a:ea typeface="DM Sans"/>
              <a:cs typeface="DM Sans"/>
              <a:sym typeface="DM Sans"/>
            </a:endParaRPr>
          </a:p>
          <a:p>
            <a:pPr indent="0" lvl="0" marL="0" rtl="0" algn="ctr">
              <a:spcBef>
                <a:spcPts val="0"/>
              </a:spcBef>
              <a:spcAft>
                <a:spcPts val="0"/>
              </a:spcAft>
              <a:buNone/>
            </a:pPr>
            <a:r>
              <a:rPr lang="en">
                <a:latin typeface="DM Sans"/>
                <a:ea typeface="DM Sans"/>
                <a:cs typeface="DM Sans"/>
                <a:sym typeface="DM Sans"/>
              </a:rPr>
              <a:t>This is a function which tells us what action to take, given the state we are in</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a:p>
            <a:pPr indent="0" lvl="0" marL="0" rtl="0" algn="ctr">
              <a:spcBef>
                <a:spcPts val="0"/>
              </a:spcBef>
              <a:spcAft>
                <a:spcPts val="0"/>
              </a:spcAft>
              <a:buNone/>
            </a:pPr>
            <a:r>
              <a:rPr lang="en">
                <a:latin typeface="DM Sans"/>
                <a:ea typeface="DM Sans"/>
                <a:cs typeface="DM Sans"/>
                <a:sym typeface="DM Sans"/>
              </a:rPr>
              <a:t>This is a </a:t>
            </a:r>
            <a:r>
              <a:rPr lang="en" u="sng">
                <a:latin typeface="DM Sans"/>
                <a:ea typeface="DM Sans"/>
                <a:cs typeface="DM Sans"/>
                <a:sym typeface="DM Sans"/>
              </a:rPr>
              <a:t>function we want to </a:t>
            </a:r>
            <a:r>
              <a:rPr b="1" lang="en" u="sng">
                <a:latin typeface="DM Sans"/>
                <a:ea typeface="DM Sans"/>
                <a:cs typeface="DM Sans"/>
                <a:sym typeface="DM Sans"/>
              </a:rPr>
              <a:t>learn</a:t>
            </a:r>
            <a:r>
              <a:rPr lang="en">
                <a:latin typeface="DM Sans"/>
                <a:ea typeface="DM Sans"/>
                <a:cs typeface="DM Sans"/>
                <a:sym typeface="DM Sans"/>
              </a:rPr>
              <a:t>, and our goal is find the optimal policy </a:t>
            </a:r>
            <a:r>
              <a:rPr b="1" lang="en">
                <a:solidFill>
                  <a:schemeClr val="dk1"/>
                </a:solidFill>
                <a:latin typeface="DM Sans"/>
                <a:ea typeface="DM Sans"/>
                <a:cs typeface="DM Sans"/>
                <a:sym typeface="DM Sans"/>
              </a:rPr>
              <a:t>π*</a:t>
            </a:r>
            <a:r>
              <a:rPr lang="en">
                <a:solidFill>
                  <a:schemeClr val="dk1"/>
                </a:solidFill>
                <a:latin typeface="DM Sans"/>
                <a:ea typeface="DM Sans"/>
                <a:cs typeface="DM Sans"/>
                <a:sym typeface="DM Sans"/>
              </a:rPr>
              <a:t>, the policy which </a:t>
            </a:r>
            <a:r>
              <a:rPr b="1" lang="en">
                <a:solidFill>
                  <a:schemeClr val="dk1"/>
                </a:solidFill>
                <a:latin typeface="DM Sans"/>
                <a:ea typeface="DM Sans"/>
                <a:cs typeface="DM Sans"/>
                <a:sym typeface="DM Sans"/>
              </a:rPr>
              <a:t>maximizes expected return</a:t>
            </a:r>
            <a:r>
              <a:rPr lang="en">
                <a:solidFill>
                  <a:schemeClr val="dk1"/>
                </a:solidFill>
                <a:latin typeface="DM Sans"/>
                <a:ea typeface="DM Sans"/>
                <a:cs typeface="DM Sans"/>
                <a:sym typeface="DM Sans"/>
              </a:rPr>
              <a:t> </a:t>
            </a:r>
            <a:endParaRPr>
              <a:latin typeface="DM Sans"/>
              <a:ea typeface="DM Sans"/>
              <a:cs typeface="DM Sans"/>
              <a:sym typeface="DM Sans"/>
            </a:endParaRPr>
          </a:p>
        </p:txBody>
      </p:sp>
      <p:sp>
        <p:nvSpPr>
          <p:cNvPr id="514" name="Google Shape;514;p65"/>
          <p:cNvSpPr txBox="1"/>
          <p:nvPr/>
        </p:nvSpPr>
        <p:spPr>
          <a:xfrm>
            <a:off x="4543275" y="1909050"/>
            <a:ext cx="3895500" cy="13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There are 2 approaches for training our agent to find the optimal policy </a:t>
            </a:r>
            <a:r>
              <a:rPr b="1" lang="en">
                <a:solidFill>
                  <a:schemeClr val="dk1"/>
                </a:solidFill>
                <a:latin typeface="DM Sans"/>
                <a:ea typeface="DM Sans"/>
                <a:cs typeface="DM Sans"/>
                <a:sym typeface="DM Sans"/>
              </a:rPr>
              <a:t>π*</a:t>
            </a:r>
            <a:endParaRPr>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Main Approaches for Solving Problems w/ RL</a:t>
            </a:r>
            <a:endParaRPr/>
          </a:p>
        </p:txBody>
      </p:sp>
      <p:sp>
        <p:nvSpPr>
          <p:cNvPr id="520" name="Google Shape;520;p66"/>
          <p:cNvSpPr txBox="1"/>
          <p:nvPr>
            <p:ph idx="1" type="body"/>
          </p:nvPr>
        </p:nvSpPr>
        <p:spPr>
          <a:xfrm>
            <a:off x="311700" y="1152475"/>
            <a:ext cx="8520600" cy="75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highlight>
                  <a:srgbClr val="FFF2CC"/>
                </a:highlight>
              </a:rPr>
              <a:t>How do we build an RL agent that can select actions which maximize its expected cumulative reward?</a:t>
            </a:r>
            <a:endParaRPr>
              <a:highlight>
                <a:srgbClr val="FFF2CC"/>
              </a:highlight>
            </a:endParaRPr>
          </a:p>
        </p:txBody>
      </p:sp>
      <p:pic>
        <p:nvPicPr>
          <p:cNvPr id="521" name="Google Shape;521;p66"/>
          <p:cNvPicPr preferRelativeResize="0"/>
          <p:nvPr/>
        </p:nvPicPr>
        <p:blipFill>
          <a:blip r:embed="rId3">
            <a:alphaModFix/>
          </a:blip>
          <a:stretch>
            <a:fillRect/>
          </a:stretch>
        </p:blipFill>
        <p:spPr>
          <a:xfrm>
            <a:off x="670037" y="1909050"/>
            <a:ext cx="3178836" cy="1325400"/>
          </a:xfrm>
          <a:prstGeom prst="rect">
            <a:avLst/>
          </a:prstGeom>
          <a:noFill/>
          <a:ln>
            <a:noFill/>
          </a:ln>
        </p:spPr>
      </p:pic>
      <p:sp>
        <p:nvSpPr>
          <p:cNvPr id="522" name="Google Shape;522;p66"/>
          <p:cNvSpPr txBox="1"/>
          <p:nvPr/>
        </p:nvSpPr>
        <p:spPr>
          <a:xfrm>
            <a:off x="311700" y="3575425"/>
            <a:ext cx="3895500" cy="13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The Policy π: The Agent’s Brain</a:t>
            </a:r>
            <a:endParaRPr b="1">
              <a:latin typeface="DM Sans"/>
              <a:ea typeface="DM Sans"/>
              <a:cs typeface="DM Sans"/>
              <a:sym typeface="DM Sans"/>
            </a:endParaRPr>
          </a:p>
          <a:p>
            <a:pPr indent="0" lvl="0" marL="0" rtl="0" algn="ctr">
              <a:spcBef>
                <a:spcPts val="0"/>
              </a:spcBef>
              <a:spcAft>
                <a:spcPts val="0"/>
              </a:spcAft>
              <a:buNone/>
            </a:pPr>
            <a:r>
              <a:t/>
            </a:r>
            <a:endParaRPr b="1">
              <a:latin typeface="DM Sans"/>
              <a:ea typeface="DM Sans"/>
              <a:cs typeface="DM Sans"/>
              <a:sym typeface="DM Sans"/>
            </a:endParaRPr>
          </a:p>
          <a:p>
            <a:pPr indent="0" lvl="0" marL="0" rtl="0" algn="ctr">
              <a:spcBef>
                <a:spcPts val="0"/>
              </a:spcBef>
              <a:spcAft>
                <a:spcPts val="0"/>
              </a:spcAft>
              <a:buNone/>
            </a:pPr>
            <a:r>
              <a:rPr lang="en">
                <a:latin typeface="DM Sans"/>
                <a:ea typeface="DM Sans"/>
                <a:cs typeface="DM Sans"/>
                <a:sym typeface="DM Sans"/>
              </a:rPr>
              <a:t>This is a function which tells us what action to take, given the state we are in</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a:p>
            <a:pPr indent="0" lvl="0" marL="0" rtl="0" algn="ctr">
              <a:spcBef>
                <a:spcPts val="0"/>
              </a:spcBef>
              <a:spcAft>
                <a:spcPts val="0"/>
              </a:spcAft>
              <a:buNone/>
            </a:pPr>
            <a:r>
              <a:rPr lang="en">
                <a:latin typeface="DM Sans"/>
                <a:ea typeface="DM Sans"/>
                <a:cs typeface="DM Sans"/>
                <a:sym typeface="DM Sans"/>
              </a:rPr>
              <a:t>This is a </a:t>
            </a:r>
            <a:r>
              <a:rPr lang="en" u="sng">
                <a:latin typeface="DM Sans"/>
                <a:ea typeface="DM Sans"/>
                <a:cs typeface="DM Sans"/>
                <a:sym typeface="DM Sans"/>
              </a:rPr>
              <a:t>function we want to </a:t>
            </a:r>
            <a:r>
              <a:rPr b="1" lang="en" u="sng">
                <a:latin typeface="DM Sans"/>
                <a:ea typeface="DM Sans"/>
                <a:cs typeface="DM Sans"/>
                <a:sym typeface="DM Sans"/>
              </a:rPr>
              <a:t>learn</a:t>
            </a:r>
            <a:r>
              <a:rPr lang="en">
                <a:latin typeface="DM Sans"/>
                <a:ea typeface="DM Sans"/>
                <a:cs typeface="DM Sans"/>
                <a:sym typeface="DM Sans"/>
              </a:rPr>
              <a:t>, and our goal is find the optimal policy </a:t>
            </a:r>
            <a:r>
              <a:rPr b="1" lang="en">
                <a:solidFill>
                  <a:schemeClr val="dk1"/>
                </a:solidFill>
                <a:latin typeface="DM Sans"/>
                <a:ea typeface="DM Sans"/>
                <a:cs typeface="DM Sans"/>
                <a:sym typeface="DM Sans"/>
              </a:rPr>
              <a:t>π*</a:t>
            </a:r>
            <a:r>
              <a:rPr lang="en">
                <a:solidFill>
                  <a:schemeClr val="dk1"/>
                </a:solidFill>
                <a:latin typeface="DM Sans"/>
                <a:ea typeface="DM Sans"/>
                <a:cs typeface="DM Sans"/>
                <a:sym typeface="DM Sans"/>
              </a:rPr>
              <a:t>, the policy which </a:t>
            </a:r>
            <a:r>
              <a:rPr b="1" lang="en">
                <a:solidFill>
                  <a:schemeClr val="dk1"/>
                </a:solidFill>
                <a:latin typeface="DM Sans"/>
                <a:ea typeface="DM Sans"/>
                <a:cs typeface="DM Sans"/>
                <a:sym typeface="DM Sans"/>
              </a:rPr>
              <a:t>maximizes expected return</a:t>
            </a:r>
            <a:r>
              <a:rPr lang="en">
                <a:solidFill>
                  <a:schemeClr val="dk1"/>
                </a:solidFill>
                <a:latin typeface="DM Sans"/>
                <a:ea typeface="DM Sans"/>
                <a:cs typeface="DM Sans"/>
                <a:sym typeface="DM Sans"/>
              </a:rPr>
              <a:t> </a:t>
            </a:r>
            <a:endParaRPr>
              <a:latin typeface="DM Sans"/>
              <a:ea typeface="DM Sans"/>
              <a:cs typeface="DM Sans"/>
              <a:sym typeface="DM Sans"/>
            </a:endParaRPr>
          </a:p>
        </p:txBody>
      </p:sp>
      <p:sp>
        <p:nvSpPr>
          <p:cNvPr id="523" name="Google Shape;523;p66"/>
          <p:cNvSpPr txBox="1"/>
          <p:nvPr/>
        </p:nvSpPr>
        <p:spPr>
          <a:xfrm>
            <a:off x="4543275" y="1909050"/>
            <a:ext cx="3895500" cy="24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There are 2 approaches for training our agent to find the optimal policy </a:t>
            </a:r>
            <a:r>
              <a:rPr b="1" lang="en">
                <a:solidFill>
                  <a:schemeClr val="dk1"/>
                </a:solidFill>
                <a:latin typeface="DM Sans"/>
                <a:ea typeface="DM Sans"/>
                <a:cs typeface="DM Sans"/>
                <a:sym typeface="DM Sans"/>
              </a:rPr>
              <a:t>π*</a:t>
            </a:r>
            <a:endParaRPr b="1">
              <a:solidFill>
                <a:schemeClr val="dk1"/>
              </a:solidFill>
              <a:latin typeface="DM Sans"/>
              <a:ea typeface="DM Sans"/>
              <a:cs typeface="DM Sans"/>
              <a:sym typeface="DM Sans"/>
            </a:endParaRPr>
          </a:p>
          <a:p>
            <a:pPr indent="0" lvl="0" marL="0" rtl="0" algn="ctr">
              <a:spcBef>
                <a:spcPts val="0"/>
              </a:spcBef>
              <a:spcAft>
                <a:spcPts val="0"/>
              </a:spcAft>
              <a:buNone/>
            </a:pPr>
            <a:r>
              <a:t/>
            </a:r>
            <a:endParaRPr b="1">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AutoNum type="arabicPeriod"/>
            </a:pPr>
            <a:r>
              <a:rPr b="1" lang="en">
                <a:solidFill>
                  <a:schemeClr val="dk1"/>
                </a:solidFill>
                <a:latin typeface="DM Sans"/>
                <a:ea typeface="DM Sans"/>
                <a:cs typeface="DM Sans"/>
                <a:sym typeface="DM Sans"/>
              </a:rPr>
              <a:t>Directly</a:t>
            </a:r>
            <a:r>
              <a:rPr lang="en">
                <a:solidFill>
                  <a:schemeClr val="dk1"/>
                </a:solidFill>
                <a:latin typeface="DM Sans"/>
                <a:ea typeface="DM Sans"/>
                <a:cs typeface="DM Sans"/>
                <a:sym typeface="DM Sans"/>
              </a:rPr>
              <a:t>, by teaching the agent to </a:t>
            </a:r>
            <a:r>
              <a:rPr b="1" lang="en">
                <a:solidFill>
                  <a:schemeClr val="dk1"/>
                </a:solidFill>
                <a:latin typeface="DM Sans"/>
                <a:ea typeface="DM Sans"/>
                <a:cs typeface="DM Sans"/>
                <a:sym typeface="DM Sans"/>
              </a:rPr>
              <a:t>learn which action to take, given the current state </a:t>
            </a:r>
            <a:r>
              <a:rPr lang="en">
                <a:solidFill>
                  <a:schemeClr val="dk1"/>
                </a:solidFill>
                <a:latin typeface="DM Sans"/>
                <a:ea typeface="DM Sans"/>
                <a:cs typeface="DM Sans"/>
                <a:sym typeface="DM Sans"/>
              </a:rPr>
              <a:t>– this is a </a:t>
            </a:r>
            <a:r>
              <a:rPr lang="en">
                <a:solidFill>
                  <a:schemeClr val="dk1"/>
                </a:solidFill>
                <a:highlight>
                  <a:srgbClr val="FFF2CC"/>
                </a:highlight>
                <a:latin typeface="DM Sans"/>
                <a:ea typeface="DM Sans"/>
                <a:cs typeface="DM Sans"/>
                <a:sym typeface="DM Sans"/>
              </a:rPr>
              <a:t>Policy-Based Method</a:t>
            </a:r>
            <a:endParaRPr>
              <a:solidFill>
                <a:schemeClr val="dk1"/>
              </a:solidFill>
              <a:highlight>
                <a:srgbClr val="FFF2CC"/>
              </a:highlight>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AutoNum type="arabicPeriod"/>
            </a:pPr>
            <a:r>
              <a:rPr b="1" lang="en">
                <a:solidFill>
                  <a:schemeClr val="dk1"/>
                </a:solidFill>
                <a:latin typeface="DM Sans"/>
                <a:ea typeface="DM Sans"/>
                <a:cs typeface="DM Sans"/>
                <a:sym typeface="DM Sans"/>
              </a:rPr>
              <a:t>Indirectly</a:t>
            </a:r>
            <a:r>
              <a:rPr lang="en">
                <a:solidFill>
                  <a:schemeClr val="dk1"/>
                </a:solidFill>
                <a:latin typeface="DM Sans"/>
                <a:ea typeface="DM Sans"/>
                <a:cs typeface="DM Sans"/>
                <a:sym typeface="DM Sans"/>
              </a:rPr>
              <a:t>, by teaching the agent to </a:t>
            </a:r>
            <a:r>
              <a:rPr b="1" lang="en">
                <a:solidFill>
                  <a:schemeClr val="dk1"/>
                </a:solidFill>
                <a:latin typeface="DM Sans"/>
                <a:ea typeface="DM Sans"/>
                <a:cs typeface="DM Sans"/>
                <a:sym typeface="DM Sans"/>
              </a:rPr>
              <a:t>learn which state is more valuable, and then take the action that leads to this more valuable state</a:t>
            </a:r>
            <a:r>
              <a:rPr lang="en">
                <a:solidFill>
                  <a:schemeClr val="dk1"/>
                </a:solidFill>
                <a:latin typeface="DM Sans"/>
                <a:ea typeface="DM Sans"/>
                <a:cs typeface="DM Sans"/>
                <a:sym typeface="DM Sans"/>
              </a:rPr>
              <a:t> – this is a </a:t>
            </a:r>
            <a:r>
              <a:rPr lang="en">
                <a:solidFill>
                  <a:schemeClr val="dk1"/>
                </a:solidFill>
                <a:highlight>
                  <a:srgbClr val="FFF2CC"/>
                </a:highlight>
                <a:latin typeface="DM Sans"/>
                <a:ea typeface="DM Sans"/>
                <a:cs typeface="DM Sans"/>
                <a:sym typeface="DM Sans"/>
              </a:rPr>
              <a:t>Value-Based Method</a:t>
            </a:r>
            <a:endParaRPr>
              <a:solidFill>
                <a:schemeClr val="dk1"/>
              </a:solidFill>
              <a:highlight>
                <a:srgbClr val="FFF2CC"/>
              </a:highlight>
              <a:latin typeface="DM Sans"/>
              <a:ea typeface="DM Sans"/>
              <a:cs typeface="DM Sans"/>
              <a:sym typeface="DM Sans"/>
            </a:endParaRPr>
          </a:p>
        </p:txBody>
      </p:sp>
      <p:sp>
        <p:nvSpPr>
          <p:cNvPr id="524" name="Google Shape;524;p66"/>
          <p:cNvSpPr/>
          <p:nvPr/>
        </p:nvSpPr>
        <p:spPr>
          <a:xfrm>
            <a:off x="4598975" y="3359025"/>
            <a:ext cx="3837900" cy="110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Main Approaches for Solving Problems w/ RL</a:t>
            </a:r>
            <a:endParaRPr/>
          </a:p>
        </p:txBody>
      </p:sp>
      <p:sp>
        <p:nvSpPr>
          <p:cNvPr id="530" name="Google Shape;530;p67"/>
          <p:cNvSpPr txBox="1"/>
          <p:nvPr>
            <p:ph idx="1" type="body"/>
          </p:nvPr>
        </p:nvSpPr>
        <p:spPr>
          <a:xfrm>
            <a:off x="311700" y="1152475"/>
            <a:ext cx="8520600" cy="75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highlight>
                  <a:srgbClr val="FFF2CC"/>
                </a:highlight>
              </a:rPr>
              <a:t>How do we build an RL agent that can select actions which maximize its expected cumulative reward?</a:t>
            </a:r>
            <a:endParaRPr>
              <a:highlight>
                <a:srgbClr val="FFF2CC"/>
              </a:highlight>
            </a:endParaRPr>
          </a:p>
        </p:txBody>
      </p:sp>
      <p:pic>
        <p:nvPicPr>
          <p:cNvPr id="531" name="Google Shape;531;p67"/>
          <p:cNvPicPr preferRelativeResize="0"/>
          <p:nvPr/>
        </p:nvPicPr>
        <p:blipFill>
          <a:blip r:embed="rId3">
            <a:alphaModFix/>
          </a:blip>
          <a:stretch>
            <a:fillRect/>
          </a:stretch>
        </p:blipFill>
        <p:spPr>
          <a:xfrm>
            <a:off x="670037" y="1909050"/>
            <a:ext cx="3178836" cy="1325400"/>
          </a:xfrm>
          <a:prstGeom prst="rect">
            <a:avLst/>
          </a:prstGeom>
          <a:noFill/>
          <a:ln>
            <a:noFill/>
          </a:ln>
        </p:spPr>
      </p:pic>
      <p:sp>
        <p:nvSpPr>
          <p:cNvPr id="532" name="Google Shape;532;p67"/>
          <p:cNvSpPr txBox="1"/>
          <p:nvPr/>
        </p:nvSpPr>
        <p:spPr>
          <a:xfrm>
            <a:off x="311700" y="3575425"/>
            <a:ext cx="3895500" cy="13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The Policy π: The Agent’s Brain</a:t>
            </a:r>
            <a:endParaRPr b="1">
              <a:latin typeface="DM Sans"/>
              <a:ea typeface="DM Sans"/>
              <a:cs typeface="DM Sans"/>
              <a:sym typeface="DM Sans"/>
            </a:endParaRPr>
          </a:p>
          <a:p>
            <a:pPr indent="0" lvl="0" marL="0" rtl="0" algn="ctr">
              <a:spcBef>
                <a:spcPts val="0"/>
              </a:spcBef>
              <a:spcAft>
                <a:spcPts val="0"/>
              </a:spcAft>
              <a:buNone/>
            </a:pPr>
            <a:r>
              <a:t/>
            </a:r>
            <a:endParaRPr b="1">
              <a:latin typeface="DM Sans"/>
              <a:ea typeface="DM Sans"/>
              <a:cs typeface="DM Sans"/>
              <a:sym typeface="DM Sans"/>
            </a:endParaRPr>
          </a:p>
          <a:p>
            <a:pPr indent="0" lvl="0" marL="0" rtl="0" algn="ctr">
              <a:spcBef>
                <a:spcPts val="0"/>
              </a:spcBef>
              <a:spcAft>
                <a:spcPts val="0"/>
              </a:spcAft>
              <a:buNone/>
            </a:pPr>
            <a:r>
              <a:rPr lang="en">
                <a:latin typeface="DM Sans"/>
                <a:ea typeface="DM Sans"/>
                <a:cs typeface="DM Sans"/>
                <a:sym typeface="DM Sans"/>
              </a:rPr>
              <a:t>This is a function which tells us what action to take, given the state we are in</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a:p>
            <a:pPr indent="0" lvl="0" marL="0" rtl="0" algn="ctr">
              <a:spcBef>
                <a:spcPts val="0"/>
              </a:spcBef>
              <a:spcAft>
                <a:spcPts val="0"/>
              </a:spcAft>
              <a:buNone/>
            </a:pPr>
            <a:r>
              <a:rPr lang="en">
                <a:latin typeface="DM Sans"/>
                <a:ea typeface="DM Sans"/>
                <a:cs typeface="DM Sans"/>
                <a:sym typeface="DM Sans"/>
              </a:rPr>
              <a:t>This is a </a:t>
            </a:r>
            <a:r>
              <a:rPr lang="en" u="sng">
                <a:latin typeface="DM Sans"/>
                <a:ea typeface="DM Sans"/>
                <a:cs typeface="DM Sans"/>
                <a:sym typeface="DM Sans"/>
              </a:rPr>
              <a:t>function we want to </a:t>
            </a:r>
            <a:r>
              <a:rPr b="1" lang="en" u="sng">
                <a:latin typeface="DM Sans"/>
                <a:ea typeface="DM Sans"/>
                <a:cs typeface="DM Sans"/>
                <a:sym typeface="DM Sans"/>
              </a:rPr>
              <a:t>learn</a:t>
            </a:r>
            <a:r>
              <a:rPr lang="en">
                <a:latin typeface="DM Sans"/>
                <a:ea typeface="DM Sans"/>
                <a:cs typeface="DM Sans"/>
                <a:sym typeface="DM Sans"/>
              </a:rPr>
              <a:t>, and our goal is find the optimal policy </a:t>
            </a:r>
            <a:r>
              <a:rPr b="1" lang="en">
                <a:solidFill>
                  <a:schemeClr val="dk1"/>
                </a:solidFill>
                <a:latin typeface="DM Sans"/>
                <a:ea typeface="DM Sans"/>
                <a:cs typeface="DM Sans"/>
                <a:sym typeface="DM Sans"/>
              </a:rPr>
              <a:t>π*</a:t>
            </a:r>
            <a:r>
              <a:rPr lang="en">
                <a:solidFill>
                  <a:schemeClr val="dk1"/>
                </a:solidFill>
                <a:latin typeface="DM Sans"/>
                <a:ea typeface="DM Sans"/>
                <a:cs typeface="DM Sans"/>
                <a:sym typeface="DM Sans"/>
              </a:rPr>
              <a:t>, the policy which </a:t>
            </a:r>
            <a:r>
              <a:rPr b="1" lang="en">
                <a:solidFill>
                  <a:schemeClr val="dk1"/>
                </a:solidFill>
                <a:latin typeface="DM Sans"/>
                <a:ea typeface="DM Sans"/>
                <a:cs typeface="DM Sans"/>
                <a:sym typeface="DM Sans"/>
              </a:rPr>
              <a:t>maximizes expected return</a:t>
            </a:r>
            <a:r>
              <a:rPr lang="en">
                <a:solidFill>
                  <a:schemeClr val="dk1"/>
                </a:solidFill>
                <a:latin typeface="DM Sans"/>
                <a:ea typeface="DM Sans"/>
                <a:cs typeface="DM Sans"/>
                <a:sym typeface="DM Sans"/>
              </a:rPr>
              <a:t> </a:t>
            </a:r>
            <a:endParaRPr>
              <a:latin typeface="DM Sans"/>
              <a:ea typeface="DM Sans"/>
              <a:cs typeface="DM Sans"/>
              <a:sym typeface="DM Sans"/>
            </a:endParaRPr>
          </a:p>
        </p:txBody>
      </p:sp>
      <p:sp>
        <p:nvSpPr>
          <p:cNvPr id="533" name="Google Shape;533;p67"/>
          <p:cNvSpPr txBox="1"/>
          <p:nvPr/>
        </p:nvSpPr>
        <p:spPr>
          <a:xfrm>
            <a:off x="4543275" y="1909050"/>
            <a:ext cx="3895500" cy="24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M Sans"/>
                <a:ea typeface="DM Sans"/>
                <a:cs typeface="DM Sans"/>
                <a:sym typeface="DM Sans"/>
              </a:rPr>
              <a:t>There are 2 approaches for training our agent to find the optimal policy </a:t>
            </a:r>
            <a:r>
              <a:rPr b="1" lang="en">
                <a:solidFill>
                  <a:schemeClr val="dk1"/>
                </a:solidFill>
                <a:latin typeface="DM Sans"/>
                <a:ea typeface="DM Sans"/>
                <a:cs typeface="DM Sans"/>
                <a:sym typeface="DM Sans"/>
              </a:rPr>
              <a:t>π*</a:t>
            </a:r>
            <a:endParaRPr b="1">
              <a:solidFill>
                <a:schemeClr val="dk1"/>
              </a:solidFill>
              <a:latin typeface="DM Sans"/>
              <a:ea typeface="DM Sans"/>
              <a:cs typeface="DM Sans"/>
              <a:sym typeface="DM Sans"/>
            </a:endParaRPr>
          </a:p>
          <a:p>
            <a:pPr indent="0" lvl="0" marL="0" rtl="0" algn="ctr">
              <a:spcBef>
                <a:spcPts val="0"/>
              </a:spcBef>
              <a:spcAft>
                <a:spcPts val="0"/>
              </a:spcAft>
              <a:buNone/>
            </a:pPr>
            <a:r>
              <a:t/>
            </a:r>
            <a:endParaRPr b="1">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AutoNum type="arabicPeriod"/>
            </a:pPr>
            <a:r>
              <a:rPr b="1" lang="en">
                <a:solidFill>
                  <a:schemeClr val="dk1"/>
                </a:solidFill>
                <a:latin typeface="DM Sans"/>
                <a:ea typeface="DM Sans"/>
                <a:cs typeface="DM Sans"/>
                <a:sym typeface="DM Sans"/>
              </a:rPr>
              <a:t>Directly</a:t>
            </a:r>
            <a:r>
              <a:rPr lang="en">
                <a:solidFill>
                  <a:schemeClr val="dk1"/>
                </a:solidFill>
                <a:latin typeface="DM Sans"/>
                <a:ea typeface="DM Sans"/>
                <a:cs typeface="DM Sans"/>
                <a:sym typeface="DM Sans"/>
              </a:rPr>
              <a:t>, by teaching the agent to </a:t>
            </a:r>
            <a:r>
              <a:rPr b="1" lang="en">
                <a:solidFill>
                  <a:schemeClr val="dk1"/>
                </a:solidFill>
                <a:latin typeface="DM Sans"/>
                <a:ea typeface="DM Sans"/>
                <a:cs typeface="DM Sans"/>
                <a:sym typeface="DM Sans"/>
              </a:rPr>
              <a:t>learn which action to take, given the current state </a:t>
            </a:r>
            <a:r>
              <a:rPr lang="en">
                <a:solidFill>
                  <a:schemeClr val="dk1"/>
                </a:solidFill>
                <a:latin typeface="DM Sans"/>
                <a:ea typeface="DM Sans"/>
                <a:cs typeface="DM Sans"/>
                <a:sym typeface="DM Sans"/>
              </a:rPr>
              <a:t>– this is a </a:t>
            </a:r>
            <a:r>
              <a:rPr lang="en">
                <a:solidFill>
                  <a:schemeClr val="dk1"/>
                </a:solidFill>
                <a:highlight>
                  <a:srgbClr val="FFF2CC"/>
                </a:highlight>
                <a:latin typeface="DM Sans"/>
                <a:ea typeface="DM Sans"/>
                <a:cs typeface="DM Sans"/>
                <a:sym typeface="DM Sans"/>
              </a:rPr>
              <a:t>Policy-Based Method</a:t>
            </a:r>
            <a:endParaRPr>
              <a:solidFill>
                <a:schemeClr val="dk1"/>
              </a:solidFill>
              <a:highlight>
                <a:srgbClr val="FFF2CC"/>
              </a:highlight>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AutoNum type="arabicPeriod"/>
            </a:pPr>
            <a:r>
              <a:rPr b="1" lang="en">
                <a:solidFill>
                  <a:schemeClr val="dk1"/>
                </a:solidFill>
                <a:latin typeface="DM Sans"/>
                <a:ea typeface="DM Sans"/>
                <a:cs typeface="DM Sans"/>
                <a:sym typeface="DM Sans"/>
              </a:rPr>
              <a:t>Indirectly</a:t>
            </a:r>
            <a:r>
              <a:rPr lang="en">
                <a:solidFill>
                  <a:schemeClr val="dk1"/>
                </a:solidFill>
                <a:latin typeface="DM Sans"/>
                <a:ea typeface="DM Sans"/>
                <a:cs typeface="DM Sans"/>
                <a:sym typeface="DM Sans"/>
              </a:rPr>
              <a:t>, by teaching the agent to </a:t>
            </a:r>
            <a:r>
              <a:rPr b="1" lang="en">
                <a:solidFill>
                  <a:schemeClr val="dk1"/>
                </a:solidFill>
                <a:latin typeface="DM Sans"/>
                <a:ea typeface="DM Sans"/>
                <a:cs typeface="DM Sans"/>
                <a:sym typeface="DM Sans"/>
              </a:rPr>
              <a:t>learn which state is more valuable, and then take the action that leads to this more valuable state</a:t>
            </a:r>
            <a:r>
              <a:rPr lang="en">
                <a:solidFill>
                  <a:schemeClr val="dk1"/>
                </a:solidFill>
                <a:latin typeface="DM Sans"/>
                <a:ea typeface="DM Sans"/>
                <a:cs typeface="DM Sans"/>
                <a:sym typeface="DM Sans"/>
              </a:rPr>
              <a:t> – this is a </a:t>
            </a:r>
            <a:r>
              <a:rPr lang="en">
                <a:solidFill>
                  <a:schemeClr val="dk1"/>
                </a:solidFill>
                <a:highlight>
                  <a:srgbClr val="FFF2CC"/>
                </a:highlight>
                <a:latin typeface="DM Sans"/>
                <a:ea typeface="DM Sans"/>
                <a:cs typeface="DM Sans"/>
                <a:sym typeface="DM Sans"/>
              </a:rPr>
              <a:t>Value-Based Method</a:t>
            </a:r>
            <a:endParaRPr>
              <a:solidFill>
                <a:schemeClr val="dk1"/>
              </a:solidFill>
              <a:highlight>
                <a:srgbClr val="FFF2CC"/>
              </a:highlight>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Policy-Based Methods</a:t>
            </a:r>
            <a:endParaRPr/>
          </a:p>
        </p:txBody>
      </p:sp>
      <p:sp>
        <p:nvSpPr>
          <p:cNvPr id="539" name="Google Shape;539;p68"/>
          <p:cNvSpPr txBox="1"/>
          <p:nvPr/>
        </p:nvSpPr>
        <p:spPr>
          <a:xfrm>
            <a:off x="4543275" y="1909050"/>
            <a:ext cx="3895500" cy="24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In Policy-Based Methods, </a:t>
            </a:r>
            <a:r>
              <a:rPr b="1" lang="en">
                <a:latin typeface="DM Sans"/>
                <a:ea typeface="DM Sans"/>
                <a:cs typeface="DM Sans"/>
                <a:sym typeface="DM Sans"/>
              </a:rPr>
              <a:t>we learn a policy function </a:t>
            </a:r>
            <a:r>
              <a:rPr b="1" lang="en" u="sng">
                <a:latin typeface="DM Sans"/>
                <a:ea typeface="DM Sans"/>
                <a:cs typeface="DM Sans"/>
                <a:sym typeface="DM Sans"/>
              </a:rPr>
              <a:t>directly</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This function will define a mapping from each state to the best corresponding action</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Alternatively, it can also define a </a:t>
            </a:r>
            <a:r>
              <a:rPr b="1" lang="en">
                <a:latin typeface="DM Sans"/>
                <a:ea typeface="DM Sans"/>
                <a:cs typeface="DM Sans"/>
                <a:sym typeface="DM Sans"/>
              </a:rPr>
              <a:t>probability distribution over the set of possible actions at that state</a:t>
            </a:r>
            <a:endParaRPr b="1">
              <a:latin typeface="DM Sans"/>
              <a:ea typeface="DM Sans"/>
              <a:cs typeface="DM Sans"/>
              <a:sym typeface="DM Sans"/>
            </a:endParaRPr>
          </a:p>
        </p:txBody>
      </p:sp>
      <p:pic>
        <p:nvPicPr>
          <p:cNvPr id="540" name="Google Shape;540;p68"/>
          <p:cNvPicPr preferRelativeResize="0"/>
          <p:nvPr/>
        </p:nvPicPr>
        <p:blipFill>
          <a:blip r:embed="rId3">
            <a:alphaModFix/>
          </a:blip>
          <a:stretch>
            <a:fillRect/>
          </a:stretch>
        </p:blipFill>
        <p:spPr>
          <a:xfrm>
            <a:off x="841275" y="1770039"/>
            <a:ext cx="2852349" cy="16034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9"/>
          <p:cNvSpPr txBox="1"/>
          <p:nvPr/>
        </p:nvSpPr>
        <p:spPr>
          <a:xfrm>
            <a:off x="4454650" y="288600"/>
            <a:ext cx="3977700" cy="43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We have </a:t>
            </a:r>
            <a:r>
              <a:rPr b="1" lang="en">
                <a:latin typeface="DM Sans"/>
                <a:ea typeface="DM Sans"/>
                <a:cs typeface="DM Sans"/>
                <a:sym typeface="DM Sans"/>
              </a:rPr>
              <a:t>2 Types of Policies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n">
                <a:highlight>
                  <a:srgbClr val="FFF2CC"/>
                </a:highlight>
                <a:latin typeface="DM Sans"/>
                <a:ea typeface="DM Sans"/>
                <a:cs typeface="DM Sans"/>
                <a:sym typeface="DM Sans"/>
              </a:rPr>
              <a:t>Deterministic</a:t>
            </a:r>
            <a:r>
              <a:rPr lang="en">
                <a:latin typeface="DM Sans"/>
                <a:ea typeface="DM Sans"/>
                <a:cs typeface="DM Sans"/>
                <a:sym typeface="DM Sans"/>
              </a:rPr>
              <a:t>: A Policy at a Given State </a:t>
            </a:r>
            <a:r>
              <a:rPr b="1" lang="en">
                <a:latin typeface="DM Sans"/>
                <a:ea typeface="DM Sans"/>
                <a:cs typeface="DM Sans"/>
                <a:sym typeface="DM Sans"/>
              </a:rPr>
              <a:t>will always return the same action</a:t>
            </a:r>
            <a:endParaRPr b="1">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e.g. pi(s_0) -&gt; a_0 = Right</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n">
                <a:highlight>
                  <a:srgbClr val="FFF2CC"/>
                </a:highlight>
                <a:latin typeface="DM Sans"/>
                <a:ea typeface="DM Sans"/>
                <a:cs typeface="DM Sans"/>
                <a:sym typeface="DM Sans"/>
              </a:rPr>
              <a:t>Stochastic</a:t>
            </a:r>
            <a:r>
              <a:rPr lang="en">
                <a:latin typeface="DM Sans"/>
                <a:ea typeface="DM Sans"/>
                <a:cs typeface="DM Sans"/>
                <a:sym typeface="DM Sans"/>
              </a:rPr>
              <a:t>: A Policy at a Given State </a:t>
            </a:r>
            <a:r>
              <a:rPr b="1" lang="en">
                <a:latin typeface="DM Sans"/>
                <a:ea typeface="DM Sans"/>
                <a:cs typeface="DM Sans"/>
                <a:sym typeface="DM Sans"/>
              </a:rPr>
              <a:t>outputs a probability distribution over actions</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Given an initial state, our stochastic policy will output the probability distributions over the possible actions at that state</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e.g. pi(A|s_0) -&gt; [Left: 0.1, Right: 0.7, Jump: 0.2]</a:t>
            </a:r>
            <a:endParaRPr>
              <a:latin typeface="DM Sans"/>
              <a:ea typeface="DM Sans"/>
              <a:cs typeface="DM Sans"/>
              <a:sym typeface="DM Sans"/>
            </a:endParaRPr>
          </a:p>
        </p:txBody>
      </p:sp>
      <p:pic>
        <p:nvPicPr>
          <p:cNvPr id="546" name="Google Shape;546;p69"/>
          <p:cNvPicPr preferRelativeResize="0"/>
          <p:nvPr/>
        </p:nvPicPr>
        <p:blipFill>
          <a:blip r:embed="rId3">
            <a:alphaModFix/>
          </a:blip>
          <a:stretch>
            <a:fillRect/>
          </a:stretch>
        </p:blipFill>
        <p:spPr>
          <a:xfrm>
            <a:off x="1489625" y="381325"/>
            <a:ext cx="1639800" cy="470750"/>
          </a:xfrm>
          <a:prstGeom prst="rect">
            <a:avLst/>
          </a:prstGeom>
          <a:noFill/>
          <a:ln>
            <a:noFill/>
          </a:ln>
        </p:spPr>
      </p:pic>
      <p:sp>
        <p:nvSpPr>
          <p:cNvPr id="547" name="Google Shape;547;p69"/>
          <p:cNvSpPr txBox="1"/>
          <p:nvPr/>
        </p:nvSpPr>
        <p:spPr>
          <a:xfrm>
            <a:off x="1235975" y="922550"/>
            <a:ext cx="2147100" cy="47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action = policy(state)</a:t>
            </a:r>
            <a:endParaRPr b="1">
              <a:latin typeface="DM Sans"/>
              <a:ea typeface="DM Sans"/>
              <a:cs typeface="DM Sans"/>
              <a:sym typeface="DM Sans"/>
            </a:endParaRPr>
          </a:p>
        </p:txBody>
      </p:sp>
      <p:pic>
        <p:nvPicPr>
          <p:cNvPr id="548" name="Google Shape;548;p69"/>
          <p:cNvPicPr preferRelativeResize="0"/>
          <p:nvPr/>
        </p:nvPicPr>
        <p:blipFill>
          <a:blip r:embed="rId4">
            <a:alphaModFix/>
          </a:blip>
          <a:stretch>
            <a:fillRect/>
          </a:stretch>
        </p:blipFill>
        <p:spPr>
          <a:xfrm>
            <a:off x="648862" y="1393244"/>
            <a:ext cx="3321326" cy="992083"/>
          </a:xfrm>
          <a:prstGeom prst="rect">
            <a:avLst/>
          </a:prstGeom>
          <a:noFill/>
          <a:ln>
            <a:noFill/>
          </a:ln>
        </p:spPr>
      </p:pic>
      <p:cxnSp>
        <p:nvCxnSpPr>
          <p:cNvPr id="549" name="Google Shape;549;p69"/>
          <p:cNvCxnSpPr/>
          <p:nvPr/>
        </p:nvCxnSpPr>
        <p:spPr>
          <a:xfrm>
            <a:off x="570775" y="2519275"/>
            <a:ext cx="8043300" cy="0"/>
          </a:xfrm>
          <a:prstGeom prst="straightConnector1">
            <a:avLst/>
          </a:prstGeom>
          <a:noFill/>
          <a:ln cap="flat" cmpd="sng" w="9525">
            <a:solidFill>
              <a:schemeClr val="dk2"/>
            </a:solidFill>
            <a:prstDash val="solid"/>
            <a:round/>
            <a:headEnd len="med" w="med" type="none"/>
            <a:tailEnd len="med" w="med" type="none"/>
          </a:ln>
        </p:spPr>
      </p:cxnSp>
      <p:pic>
        <p:nvPicPr>
          <p:cNvPr id="550" name="Google Shape;550;p69"/>
          <p:cNvPicPr preferRelativeResize="0"/>
          <p:nvPr/>
        </p:nvPicPr>
        <p:blipFill>
          <a:blip r:embed="rId5">
            <a:alphaModFix/>
          </a:blip>
          <a:stretch>
            <a:fillRect/>
          </a:stretch>
        </p:blipFill>
        <p:spPr>
          <a:xfrm>
            <a:off x="752975" y="2653225"/>
            <a:ext cx="3217226" cy="1342200"/>
          </a:xfrm>
          <a:prstGeom prst="rect">
            <a:avLst/>
          </a:prstGeom>
          <a:noFill/>
          <a:ln>
            <a:noFill/>
          </a:ln>
        </p:spPr>
      </p:pic>
      <p:pic>
        <p:nvPicPr>
          <p:cNvPr id="551" name="Google Shape;551;p69"/>
          <p:cNvPicPr preferRelativeResize="0"/>
          <p:nvPr/>
        </p:nvPicPr>
        <p:blipFill>
          <a:blip r:embed="rId6">
            <a:alphaModFix/>
          </a:blip>
          <a:stretch>
            <a:fillRect/>
          </a:stretch>
        </p:blipFill>
        <p:spPr>
          <a:xfrm>
            <a:off x="1687800" y="3890425"/>
            <a:ext cx="1243425" cy="1165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0"/>
          <p:cNvSpPr txBox="1"/>
          <p:nvPr/>
        </p:nvSpPr>
        <p:spPr>
          <a:xfrm>
            <a:off x="4454650" y="288600"/>
            <a:ext cx="3977700" cy="43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We have </a:t>
            </a:r>
            <a:r>
              <a:rPr b="1" lang="en">
                <a:latin typeface="DM Sans"/>
                <a:ea typeface="DM Sans"/>
                <a:cs typeface="DM Sans"/>
                <a:sym typeface="DM Sans"/>
              </a:rPr>
              <a:t>2 Types of Policies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n">
                <a:highlight>
                  <a:srgbClr val="FFF2CC"/>
                </a:highlight>
                <a:latin typeface="DM Sans"/>
                <a:ea typeface="DM Sans"/>
                <a:cs typeface="DM Sans"/>
                <a:sym typeface="DM Sans"/>
              </a:rPr>
              <a:t>Deterministic</a:t>
            </a:r>
            <a:r>
              <a:rPr lang="en">
                <a:latin typeface="DM Sans"/>
                <a:ea typeface="DM Sans"/>
                <a:cs typeface="DM Sans"/>
                <a:sym typeface="DM Sans"/>
              </a:rPr>
              <a:t>: A Policy at a Given State </a:t>
            </a:r>
            <a:r>
              <a:rPr b="1" lang="en">
                <a:latin typeface="DM Sans"/>
                <a:ea typeface="DM Sans"/>
                <a:cs typeface="DM Sans"/>
                <a:sym typeface="DM Sans"/>
              </a:rPr>
              <a:t>will always return the same action</a:t>
            </a:r>
            <a:endParaRPr b="1">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e.g. pi(s_0) -&gt; a_0 = Right</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n">
                <a:highlight>
                  <a:srgbClr val="FFF2CC"/>
                </a:highlight>
                <a:latin typeface="DM Sans"/>
                <a:ea typeface="DM Sans"/>
                <a:cs typeface="DM Sans"/>
                <a:sym typeface="DM Sans"/>
              </a:rPr>
              <a:t>Stochastic</a:t>
            </a:r>
            <a:r>
              <a:rPr lang="en">
                <a:latin typeface="DM Sans"/>
                <a:ea typeface="DM Sans"/>
                <a:cs typeface="DM Sans"/>
                <a:sym typeface="DM Sans"/>
              </a:rPr>
              <a:t>: A Policy at a Given State </a:t>
            </a:r>
            <a:r>
              <a:rPr b="1" lang="en">
                <a:latin typeface="DM Sans"/>
                <a:ea typeface="DM Sans"/>
                <a:cs typeface="DM Sans"/>
                <a:sym typeface="DM Sans"/>
              </a:rPr>
              <a:t>outputs a probability distribution over actions</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Given an initial state, our stochastic policy will output the probability distributions over the possible actions at that state</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e.g. pi(A|s_0) -&gt; [Left: 0.1, Right: 0.7, Jump: 0.2]</a:t>
            </a:r>
            <a:endParaRPr>
              <a:latin typeface="DM Sans"/>
              <a:ea typeface="DM Sans"/>
              <a:cs typeface="DM Sans"/>
              <a:sym typeface="DM Sans"/>
            </a:endParaRPr>
          </a:p>
        </p:txBody>
      </p:sp>
      <p:pic>
        <p:nvPicPr>
          <p:cNvPr id="557" name="Google Shape;557;p70"/>
          <p:cNvPicPr preferRelativeResize="0"/>
          <p:nvPr/>
        </p:nvPicPr>
        <p:blipFill>
          <a:blip r:embed="rId3">
            <a:alphaModFix/>
          </a:blip>
          <a:stretch>
            <a:fillRect/>
          </a:stretch>
        </p:blipFill>
        <p:spPr>
          <a:xfrm>
            <a:off x="1489625" y="381325"/>
            <a:ext cx="1639800" cy="470750"/>
          </a:xfrm>
          <a:prstGeom prst="rect">
            <a:avLst/>
          </a:prstGeom>
          <a:noFill/>
          <a:ln>
            <a:noFill/>
          </a:ln>
        </p:spPr>
      </p:pic>
      <p:sp>
        <p:nvSpPr>
          <p:cNvPr id="558" name="Google Shape;558;p70"/>
          <p:cNvSpPr txBox="1"/>
          <p:nvPr/>
        </p:nvSpPr>
        <p:spPr>
          <a:xfrm>
            <a:off x="1235975" y="922550"/>
            <a:ext cx="2147100" cy="47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action = policy(state)</a:t>
            </a:r>
            <a:endParaRPr b="1">
              <a:latin typeface="DM Sans"/>
              <a:ea typeface="DM Sans"/>
              <a:cs typeface="DM Sans"/>
              <a:sym typeface="DM Sans"/>
            </a:endParaRPr>
          </a:p>
        </p:txBody>
      </p:sp>
      <p:pic>
        <p:nvPicPr>
          <p:cNvPr id="559" name="Google Shape;559;p70"/>
          <p:cNvPicPr preferRelativeResize="0"/>
          <p:nvPr/>
        </p:nvPicPr>
        <p:blipFill>
          <a:blip r:embed="rId4">
            <a:alphaModFix/>
          </a:blip>
          <a:stretch>
            <a:fillRect/>
          </a:stretch>
        </p:blipFill>
        <p:spPr>
          <a:xfrm>
            <a:off x="648862" y="1393244"/>
            <a:ext cx="3321326" cy="992083"/>
          </a:xfrm>
          <a:prstGeom prst="rect">
            <a:avLst/>
          </a:prstGeom>
          <a:noFill/>
          <a:ln>
            <a:noFill/>
          </a:ln>
        </p:spPr>
      </p:pic>
      <p:cxnSp>
        <p:nvCxnSpPr>
          <p:cNvPr id="560" name="Google Shape;560;p70"/>
          <p:cNvCxnSpPr/>
          <p:nvPr/>
        </p:nvCxnSpPr>
        <p:spPr>
          <a:xfrm>
            <a:off x="570775" y="2519275"/>
            <a:ext cx="8043300" cy="0"/>
          </a:xfrm>
          <a:prstGeom prst="straightConnector1">
            <a:avLst/>
          </a:prstGeom>
          <a:noFill/>
          <a:ln cap="flat" cmpd="sng" w="9525">
            <a:solidFill>
              <a:schemeClr val="dk2"/>
            </a:solidFill>
            <a:prstDash val="solid"/>
            <a:round/>
            <a:headEnd len="med" w="med" type="none"/>
            <a:tailEnd len="med" w="med" type="none"/>
          </a:ln>
        </p:spPr>
      </p:cxnSp>
      <p:pic>
        <p:nvPicPr>
          <p:cNvPr id="561" name="Google Shape;561;p70"/>
          <p:cNvPicPr preferRelativeResize="0"/>
          <p:nvPr/>
        </p:nvPicPr>
        <p:blipFill>
          <a:blip r:embed="rId5">
            <a:alphaModFix/>
          </a:blip>
          <a:stretch>
            <a:fillRect/>
          </a:stretch>
        </p:blipFill>
        <p:spPr>
          <a:xfrm>
            <a:off x="752975" y="2653225"/>
            <a:ext cx="3217226" cy="1342200"/>
          </a:xfrm>
          <a:prstGeom prst="rect">
            <a:avLst/>
          </a:prstGeom>
          <a:noFill/>
          <a:ln>
            <a:noFill/>
          </a:ln>
        </p:spPr>
      </p:pic>
      <p:pic>
        <p:nvPicPr>
          <p:cNvPr id="562" name="Google Shape;562;p70"/>
          <p:cNvPicPr preferRelativeResize="0"/>
          <p:nvPr/>
        </p:nvPicPr>
        <p:blipFill>
          <a:blip r:embed="rId6">
            <a:alphaModFix/>
          </a:blip>
          <a:stretch>
            <a:fillRect/>
          </a:stretch>
        </p:blipFill>
        <p:spPr>
          <a:xfrm>
            <a:off x="1687800" y="3890425"/>
            <a:ext cx="1243425" cy="1165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a:t>
            </a:r>
            <a:r>
              <a:rPr lang="en"/>
              <a:t>-Based Methods</a:t>
            </a:r>
            <a:endParaRPr/>
          </a:p>
        </p:txBody>
      </p:sp>
      <p:sp>
        <p:nvSpPr>
          <p:cNvPr id="568" name="Google Shape;568;p71"/>
          <p:cNvSpPr txBox="1"/>
          <p:nvPr/>
        </p:nvSpPr>
        <p:spPr>
          <a:xfrm>
            <a:off x="4543275" y="649400"/>
            <a:ext cx="3895500" cy="24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In Value-Based Methods, instead of learning a policy function, we learn a </a:t>
            </a:r>
            <a:r>
              <a:rPr b="1" lang="en">
                <a:latin typeface="DM Sans"/>
                <a:ea typeface="DM Sans"/>
                <a:cs typeface="DM Sans"/>
                <a:sym typeface="DM Sans"/>
              </a:rPr>
              <a:t>value function </a:t>
            </a:r>
            <a:r>
              <a:rPr b="1" lang="en" u="sng">
                <a:latin typeface="DM Sans"/>
                <a:ea typeface="DM Sans"/>
                <a:cs typeface="DM Sans"/>
                <a:sym typeface="DM Sans"/>
              </a:rPr>
              <a:t>indirectly</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The value function maps a state to the expected value of being at that state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The value of a state is the </a:t>
            </a:r>
            <a:r>
              <a:rPr b="1" lang="en">
                <a:latin typeface="DM Sans"/>
                <a:ea typeface="DM Sans"/>
                <a:cs typeface="DM Sans"/>
                <a:sym typeface="DM Sans"/>
              </a:rPr>
              <a:t>expected discounted return</a:t>
            </a:r>
            <a:r>
              <a:rPr lang="en">
                <a:latin typeface="DM Sans"/>
                <a:ea typeface="DM Sans"/>
                <a:cs typeface="DM Sans"/>
                <a:sym typeface="DM Sans"/>
              </a:rPr>
              <a:t> the agent can get if it </a:t>
            </a:r>
            <a:r>
              <a:rPr b="1" lang="en">
                <a:latin typeface="DM Sans"/>
                <a:ea typeface="DM Sans"/>
                <a:cs typeface="DM Sans"/>
                <a:sym typeface="DM Sans"/>
              </a:rPr>
              <a:t>starts in that state, and then acts according to the policy</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Our value function </a:t>
            </a:r>
            <a:r>
              <a:rPr b="1" lang="en">
                <a:latin typeface="DM Sans"/>
                <a:ea typeface="DM Sans"/>
                <a:cs typeface="DM Sans"/>
                <a:sym typeface="DM Sans"/>
              </a:rPr>
              <a:t>defines values for each possible state</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Our </a:t>
            </a:r>
            <a:r>
              <a:rPr b="1" lang="en">
                <a:latin typeface="DM Sans"/>
                <a:ea typeface="DM Sans"/>
                <a:cs typeface="DM Sans"/>
                <a:sym typeface="DM Sans"/>
              </a:rPr>
              <a:t>policy will select the state w/ the largest value</a:t>
            </a:r>
            <a:r>
              <a:rPr lang="en">
                <a:latin typeface="DM Sans"/>
                <a:ea typeface="DM Sans"/>
                <a:cs typeface="DM Sans"/>
                <a:sym typeface="DM Sans"/>
              </a:rPr>
              <a:t> defined by the value function: [-7, -6, -5, -4, -3, -2, -1] to attain the goal</a:t>
            </a:r>
            <a:endParaRPr>
              <a:latin typeface="DM Sans"/>
              <a:ea typeface="DM Sans"/>
              <a:cs typeface="DM Sans"/>
              <a:sym typeface="DM Sans"/>
            </a:endParaRPr>
          </a:p>
        </p:txBody>
      </p:sp>
      <p:pic>
        <p:nvPicPr>
          <p:cNvPr id="569" name="Google Shape;569;p71"/>
          <p:cNvPicPr preferRelativeResize="0"/>
          <p:nvPr/>
        </p:nvPicPr>
        <p:blipFill>
          <a:blip r:embed="rId3">
            <a:alphaModFix/>
          </a:blip>
          <a:stretch>
            <a:fillRect/>
          </a:stretch>
        </p:blipFill>
        <p:spPr>
          <a:xfrm>
            <a:off x="548762" y="1344849"/>
            <a:ext cx="3669700" cy="913375"/>
          </a:xfrm>
          <a:prstGeom prst="rect">
            <a:avLst/>
          </a:prstGeom>
          <a:noFill/>
          <a:ln>
            <a:noFill/>
          </a:ln>
        </p:spPr>
      </p:pic>
      <p:pic>
        <p:nvPicPr>
          <p:cNvPr id="570" name="Google Shape;570;p71"/>
          <p:cNvPicPr preferRelativeResize="0"/>
          <p:nvPr/>
        </p:nvPicPr>
        <p:blipFill>
          <a:blip r:embed="rId4">
            <a:alphaModFix/>
          </a:blip>
          <a:stretch>
            <a:fillRect/>
          </a:stretch>
        </p:blipFill>
        <p:spPr>
          <a:xfrm>
            <a:off x="972788" y="2971950"/>
            <a:ext cx="2821627" cy="1586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555200" y="276038"/>
            <a:ext cx="1697975" cy="2398275"/>
          </a:xfrm>
          <a:prstGeom prst="rect">
            <a:avLst/>
          </a:prstGeom>
          <a:noFill/>
          <a:ln>
            <a:noFill/>
          </a:ln>
        </p:spPr>
      </p:pic>
      <p:sp>
        <p:nvSpPr>
          <p:cNvPr id="95" name="Google Shape;95;p18"/>
          <p:cNvSpPr txBox="1"/>
          <p:nvPr/>
        </p:nvSpPr>
        <p:spPr>
          <a:xfrm>
            <a:off x="446600" y="2828050"/>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Teacher</a:t>
            </a:r>
            <a:endParaRPr sz="1800">
              <a:latin typeface="DM Sans"/>
              <a:ea typeface="DM Sans"/>
              <a:cs typeface="DM Sans"/>
              <a:sym typeface="DM Sans"/>
            </a:endParaRPr>
          </a:p>
        </p:txBody>
      </p:sp>
      <p:sp>
        <p:nvSpPr>
          <p:cNvPr id="96" name="Google Shape;96;p18"/>
          <p:cNvSpPr txBox="1"/>
          <p:nvPr/>
        </p:nvSpPr>
        <p:spPr>
          <a:xfrm>
            <a:off x="6101813" y="3324025"/>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Model</a:t>
            </a:r>
            <a:endParaRPr sz="1800">
              <a:latin typeface="DM Sans"/>
              <a:ea typeface="DM Sans"/>
              <a:cs typeface="DM Sans"/>
              <a:sym typeface="DM Sans"/>
            </a:endParaRPr>
          </a:p>
        </p:txBody>
      </p:sp>
      <p:cxnSp>
        <p:nvCxnSpPr>
          <p:cNvPr id="97" name="Google Shape;97;p18"/>
          <p:cNvCxnSpPr/>
          <p:nvPr/>
        </p:nvCxnSpPr>
        <p:spPr>
          <a:xfrm>
            <a:off x="3807300" y="1812625"/>
            <a:ext cx="1529400" cy="0"/>
          </a:xfrm>
          <a:prstGeom prst="straightConnector1">
            <a:avLst/>
          </a:prstGeom>
          <a:noFill/>
          <a:ln cap="flat" cmpd="sng" w="9525">
            <a:solidFill>
              <a:schemeClr val="accent1"/>
            </a:solidFill>
            <a:prstDash val="solid"/>
            <a:round/>
            <a:headEnd len="med" w="med" type="none"/>
            <a:tailEnd len="med" w="med" type="triangle"/>
          </a:ln>
        </p:spPr>
      </p:cxnSp>
      <p:cxnSp>
        <p:nvCxnSpPr>
          <p:cNvPr id="98" name="Google Shape;98;p18"/>
          <p:cNvCxnSpPr/>
          <p:nvPr/>
        </p:nvCxnSpPr>
        <p:spPr>
          <a:xfrm rot="10800000">
            <a:off x="3807150" y="2532800"/>
            <a:ext cx="1525500" cy="0"/>
          </a:xfrm>
          <a:prstGeom prst="straightConnector1">
            <a:avLst/>
          </a:prstGeom>
          <a:noFill/>
          <a:ln cap="flat" cmpd="sng" w="9525">
            <a:solidFill>
              <a:srgbClr val="FF0000"/>
            </a:solidFill>
            <a:prstDash val="solid"/>
            <a:round/>
            <a:headEnd len="med" w="med" type="none"/>
            <a:tailEnd len="med" w="med" type="triangle"/>
          </a:ln>
        </p:spPr>
      </p:cxnSp>
      <p:pic>
        <p:nvPicPr>
          <p:cNvPr id="99" name="Google Shape;99;p18"/>
          <p:cNvPicPr preferRelativeResize="0"/>
          <p:nvPr/>
        </p:nvPicPr>
        <p:blipFill>
          <a:blip r:embed="rId4">
            <a:alphaModFix/>
          </a:blip>
          <a:stretch>
            <a:fillRect/>
          </a:stretch>
        </p:blipFill>
        <p:spPr>
          <a:xfrm>
            <a:off x="2442013" y="2988450"/>
            <a:ext cx="1207076" cy="1207076"/>
          </a:xfrm>
          <a:prstGeom prst="rect">
            <a:avLst/>
          </a:prstGeom>
          <a:noFill/>
          <a:ln>
            <a:noFill/>
          </a:ln>
        </p:spPr>
      </p:pic>
      <p:sp>
        <p:nvSpPr>
          <p:cNvPr id="100" name="Google Shape;100;p18"/>
          <p:cNvSpPr txBox="1"/>
          <p:nvPr/>
        </p:nvSpPr>
        <p:spPr>
          <a:xfrm>
            <a:off x="2087938" y="4234750"/>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Data</a:t>
            </a:r>
            <a:endParaRPr sz="1800">
              <a:latin typeface="DM Sans"/>
              <a:ea typeface="DM Sans"/>
              <a:cs typeface="DM Sans"/>
              <a:sym typeface="DM Sans"/>
            </a:endParaRPr>
          </a:p>
        </p:txBody>
      </p:sp>
      <p:pic>
        <p:nvPicPr>
          <p:cNvPr id="101" name="Google Shape;101;p18"/>
          <p:cNvPicPr preferRelativeResize="0"/>
          <p:nvPr/>
        </p:nvPicPr>
        <p:blipFill>
          <a:blip r:embed="rId5">
            <a:alphaModFix/>
          </a:blip>
          <a:stretch>
            <a:fillRect/>
          </a:stretch>
        </p:blipFill>
        <p:spPr>
          <a:xfrm>
            <a:off x="5524200" y="1181300"/>
            <a:ext cx="3070425" cy="20469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2"/>
          <p:cNvSpPr txBox="1"/>
          <p:nvPr/>
        </p:nvSpPr>
        <p:spPr>
          <a:xfrm>
            <a:off x="4808900" y="352550"/>
            <a:ext cx="3634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Q-Learning</a:t>
            </a:r>
            <a:r>
              <a:rPr lang="en">
                <a:latin typeface="DM Sans"/>
                <a:ea typeface="DM Sans"/>
                <a:cs typeface="DM Sans"/>
                <a:sym typeface="DM Sans"/>
              </a:rPr>
              <a:t> – We learn a Q-function, which is an </a:t>
            </a:r>
            <a:r>
              <a:rPr b="1" lang="en">
                <a:latin typeface="DM Sans"/>
                <a:ea typeface="DM Sans"/>
                <a:cs typeface="DM Sans"/>
                <a:sym typeface="DM Sans"/>
              </a:rPr>
              <a:t>action-value function</a:t>
            </a:r>
            <a:r>
              <a:rPr lang="en">
                <a:latin typeface="DM Sans"/>
                <a:ea typeface="DM Sans"/>
                <a:cs typeface="DM Sans"/>
                <a:sym typeface="DM Sans"/>
              </a:rPr>
              <a:t> that determines the value of being at a particular state and taking an action at that state. </a:t>
            </a:r>
            <a:r>
              <a:rPr b="1" lang="en">
                <a:latin typeface="DM Sans"/>
                <a:ea typeface="DM Sans"/>
                <a:cs typeface="DM Sans"/>
                <a:sym typeface="DM Sans"/>
              </a:rPr>
              <a:t>Q comes from “the Quality” (the value) of the action at that state</a:t>
            </a:r>
            <a:endParaRPr b="1">
              <a:latin typeface="DM Sans"/>
              <a:ea typeface="DM Sans"/>
              <a:cs typeface="DM Sans"/>
              <a:sym typeface="DM Sans"/>
            </a:endParaRPr>
          </a:p>
        </p:txBody>
      </p:sp>
      <p:pic>
        <p:nvPicPr>
          <p:cNvPr id="576" name="Google Shape;576;p72"/>
          <p:cNvPicPr preferRelativeResize="0"/>
          <p:nvPr/>
        </p:nvPicPr>
        <p:blipFill>
          <a:blip r:embed="rId3">
            <a:alphaModFix/>
          </a:blip>
          <a:stretch>
            <a:fillRect/>
          </a:stretch>
        </p:blipFill>
        <p:spPr>
          <a:xfrm>
            <a:off x="572275" y="2688499"/>
            <a:ext cx="3822581" cy="2150202"/>
          </a:xfrm>
          <a:prstGeom prst="rect">
            <a:avLst/>
          </a:prstGeom>
          <a:noFill/>
          <a:ln>
            <a:noFill/>
          </a:ln>
        </p:spPr>
      </p:pic>
      <p:pic>
        <p:nvPicPr>
          <p:cNvPr id="577" name="Google Shape;577;p72"/>
          <p:cNvPicPr preferRelativeResize="0"/>
          <p:nvPr/>
        </p:nvPicPr>
        <p:blipFill>
          <a:blip r:embed="rId4">
            <a:alphaModFix/>
          </a:blip>
          <a:stretch>
            <a:fillRect/>
          </a:stretch>
        </p:blipFill>
        <p:spPr>
          <a:xfrm>
            <a:off x="572275" y="352552"/>
            <a:ext cx="3822575" cy="214792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nvSpPr>
        <p:spPr>
          <a:xfrm>
            <a:off x="4808900" y="352550"/>
            <a:ext cx="3634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Q-Learning</a:t>
            </a:r>
            <a:r>
              <a:rPr lang="en">
                <a:latin typeface="DM Sans"/>
                <a:ea typeface="DM Sans"/>
                <a:cs typeface="DM Sans"/>
                <a:sym typeface="DM Sans"/>
              </a:rPr>
              <a:t> – We learn a Q-function, which is an </a:t>
            </a:r>
            <a:r>
              <a:rPr b="1" lang="en">
                <a:latin typeface="DM Sans"/>
                <a:ea typeface="DM Sans"/>
                <a:cs typeface="DM Sans"/>
                <a:sym typeface="DM Sans"/>
              </a:rPr>
              <a:t>action-value function</a:t>
            </a:r>
            <a:r>
              <a:rPr lang="en">
                <a:latin typeface="DM Sans"/>
                <a:ea typeface="DM Sans"/>
                <a:cs typeface="DM Sans"/>
                <a:sym typeface="DM Sans"/>
              </a:rPr>
              <a:t> that determines the value of being at a particular state and taking an action at that state. </a:t>
            </a:r>
            <a:r>
              <a:rPr b="1" lang="en">
                <a:latin typeface="DM Sans"/>
                <a:ea typeface="DM Sans"/>
                <a:cs typeface="DM Sans"/>
                <a:sym typeface="DM Sans"/>
              </a:rPr>
              <a:t>Q comes from “the Quality” (the value) of the action at that state</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This is an </a:t>
            </a:r>
            <a:r>
              <a:rPr b="1" lang="en">
                <a:latin typeface="DM Sans"/>
                <a:ea typeface="DM Sans"/>
                <a:cs typeface="DM Sans"/>
                <a:sym typeface="DM Sans"/>
              </a:rPr>
              <a:t>Off-Policy method</a:t>
            </a:r>
            <a:r>
              <a:rPr lang="en">
                <a:latin typeface="DM Sans"/>
                <a:ea typeface="DM Sans"/>
                <a:cs typeface="DM Sans"/>
                <a:sym typeface="DM Sans"/>
              </a:rPr>
              <a:t> – it uses a </a:t>
            </a:r>
            <a:r>
              <a:rPr b="1" lang="en">
                <a:latin typeface="DM Sans"/>
                <a:ea typeface="DM Sans"/>
                <a:cs typeface="DM Sans"/>
                <a:sym typeface="DM Sans"/>
              </a:rPr>
              <a:t>different policy for acting (inference) and updating (training)</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p:txBody>
      </p:sp>
      <p:pic>
        <p:nvPicPr>
          <p:cNvPr id="583" name="Google Shape;583;p73"/>
          <p:cNvPicPr preferRelativeResize="0"/>
          <p:nvPr/>
        </p:nvPicPr>
        <p:blipFill>
          <a:blip r:embed="rId3">
            <a:alphaModFix/>
          </a:blip>
          <a:stretch>
            <a:fillRect/>
          </a:stretch>
        </p:blipFill>
        <p:spPr>
          <a:xfrm>
            <a:off x="572275" y="2688499"/>
            <a:ext cx="3822581" cy="2150202"/>
          </a:xfrm>
          <a:prstGeom prst="rect">
            <a:avLst/>
          </a:prstGeom>
          <a:noFill/>
          <a:ln>
            <a:noFill/>
          </a:ln>
        </p:spPr>
      </p:pic>
      <p:pic>
        <p:nvPicPr>
          <p:cNvPr id="584" name="Google Shape;584;p73"/>
          <p:cNvPicPr preferRelativeResize="0"/>
          <p:nvPr/>
        </p:nvPicPr>
        <p:blipFill>
          <a:blip r:embed="rId4">
            <a:alphaModFix/>
          </a:blip>
          <a:stretch>
            <a:fillRect/>
          </a:stretch>
        </p:blipFill>
        <p:spPr>
          <a:xfrm>
            <a:off x="572275" y="352552"/>
            <a:ext cx="3822575" cy="214792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nvSpPr>
        <p:spPr>
          <a:xfrm>
            <a:off x="4808900" y="352550"/>
            <a:ext cx="36345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Q-Learning</a:t>
            </a:r>
            <a:r>
              <a:rPr lang="en">
                <a:latin typeface="DM Sans"/>
                <a:ea typeface="DM Sans"/>
                <a:cs typeface="DM Sans"/>
                <a:sym typeface="DM Sans"/>
              </a:rPr>
              <a:t> – We learn a Q-function, which is an </a:t>
            </a:r>
            <a:r>
              <a:rPr b="1" lang="en">
                <a:latin typeface="DM Sans"/>
                <a:ea typeface="DM Sans"/>
                <a:cs typeface="DM Sans"/>
                <a:sym typeface="DM Sans"/>
              </a:rPr>
              <a:t>action-value function</a:t>
            </a:r>
            <a:r>
              <a:rPr lang="en">
                <a:latin typeface="DM Sans"/>
                <a:ea typeface="DM Sans"/>
                <a:cs typeface="DM Sans"/>
                <a:sym typeface="DM Sans"/>
              </a:rPr>
              <a:t> that determines the value of being at a particular state and taking an action at that state. </a:t>
            </a:r>
            <a:r>
              <a:rPr b="1" lang="en">
                <a:latin typeface="DM Sans"/>
                <a:ea typeface="DM Sans"/>
                <a:cs typeface="DM Sans"/>
                <a:sym typeface="DM Sans"/>
              </a:rPr>
              <a:t>Q comes from “the Quality” (the value) of the action at that state</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This is an </a:t>
            </a:r>
            <a:r>
              <a:rPr b="1" lang="en">
                <a:latin typeface="DM Sans"/>
                <a:ea typeface="DM Sans"/>
                <a:cs typeface="DM Sans"/>
                <a:sym typeface="DM Sans"/>
              </a:rPr>
              <a:t>Off-Policy method</a:t>
            </a:r>
            <a:r>
              <a:rPr lang="en">
                <a:latin typeface="DM Sans"/>
                <a:ea typeface="DM Sans"/>
                <a:cs typeface="DM Sans"/>
                <a:sym typeface="DM Sans"/>
              </a:rPr>
              <a:t> – it uses a </a:t>
            </a:r>
            <a:r>
              <a:rPr b="1" lang="en">
                <a:latin typeface="DM Sans"/>
                <a:ea typeface="DM Sans"/>
                <a:cs typeface="DM Sans"/>
                <a:sym typeface="DM Sans"/>
              </a:rPr>
              <a:t>different policy for acting (inference) and updating (training)</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Updating uses </a:t>
            </a:r>
            <a:r>
              <a:rPr b="1" lang="en">
                <a:latin typeface="DM Sans"/>
                <a:ea typeface="DM Sans"/>
                <a:cs typeface="DM Sans"/>
                <a:sym typeface="DM Sans"/>
              </a:rPr>
              <a:t>Epsilon-Greedy Policy</a:t>
            </a:r>
            <a:endParaRPr b="1">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n">
                <a:latin typeface="DM Sans"/>
                <a:ea typeface="DM Sans"/>
                <a:cs typeface="DM Sans"/>
                <a:sym typeface="DM Sans"/>
              </a:rPr>
              <a:t>With probability </a:t>
            </a:r>
            <a:r>
              <a:rPr lang="en">
                <a:highlight>
                  <a:srgbClr val="FFF2CC"/>
                </a:highlight>
                <a:latin typeface="DM Sans"/>
                <a:ea typeface="DM Sans"/>
                <a:cs typeface="DM Sans"/>
                <a:sym typeface="DM Sans"/>
              </a:rPr>
              <a:t>1 - eps</a:t>
            </a:r>
            <a:r>
              <a:rPr lang="en">
                <a:latin typeface="DM Sans"/>
                <a:ea typeface="DM Sans"/>
                <a:cs typeface="DM Sans"/>
                <a:sym typeface="DM Sans"/>
              </a:rPr>
              <a:t>: we do exploitation (select action w/ highest state-action pair value)</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n">
                <a:latin typeface="DM Sans"/>
                <a:ea typeface="DM Sans"/>
                <a:cs typeface="DM Sans"/>
                <a:sym typeface="DM Sans"/>
              </a:rPr>
              <a:t>With probability </a:t>
            </a:r>
            <a:r>
              <a:rPr lang="en">
                <a:highlight>
                  <a:srgbClr val="FFF2CC"/>
                </a:highlight>
                <a:latin typeface="DM Sans"/>
                <a:ea typeface="DM Sans"/>
                <a:cs typeface="DM Sans"/>
                <a:sym typeface="DM Sans"/>
              </a:rPr>
              <a:t>eps</a:t>
            </a:r>
            <a:r>
              <a:rPr lang="en">
                <a:latin typeface="DM Sans"/>
                <a:ea typeface="DM Sans"/>
                <a:cs typeface="DM Sans"/>
                <a:sym typeface="DM Sans"/>
              </a:rPr>
              <a:t>: we do exploration (random actions)</a:t>
            </a:r>
            <a:endParaRPr>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Acting uses a </a:t>
            </a:r>
            <a:r>
              <a:rPr b="1" lang="en">
                <a:latin typeface="DM Sans"/>
                <a:ea typeface="DM Sans"/>
                <a:cs typeface="DM Sans"/>
                <a:sym typeface="DM Sans"/>
              </a:rPr>
              <a:t>Greedy Policy</a:t>
            </a:r>
            <a:endParaRPr b="1">
              <a:latin typeface="DM Sans"/>
              <a:ea typeface="DM Sans"/>
              <a:cs typeface="DM Sans"/>
              <a:sym typeface="DM Sans"/>
            </a:endParaRPr>
          </a:p>
        </p:txBody>
      </p:sp>
      <p:pic>
        <p:nvPicPr>
          <p:cNvPr id="590" name="Google Shape;590;p74"/>
          <p:cNvPicPr preferRelativeResize="0"/>
          <p:nvPr/>
        </p:nvPicPr>
        <p:blipFill>
          <a:blip r:embed="rId3">
            <a:alphaModFix/>
          </a:blip>
          <a:stretch>
            <a:fillRect/>
          </a:stretch>
        </p:blipFill>
        <p:spPr>
          <a:xfrm>
            <a:off x="572275" y="2688499"/>
            <a:ext cx="3822581" cy="2150202"/>
          </a:xfrm>
          <a:prstGeom prst="rect">
            <a:avLst/>
          </a:prstGeom>
          <a:noFill/>
          <a:ln>
            <a:noFill/>
          </a:ln>
        </p:spPr>
      </p:pic>
      <p:pic>
        <p:nvPicPr>
          <p:cNvPr id="591" name="Google Shape;591;p74"/>
          <p:cNvPicPr preferRelativeResize="0"/>
          <p:nvPr/>
        </p:nvPicPr>
        <p:blipFill>
          <a:blip r:embed="rId4">
            <a:alphaModFix/>
          </a:blip>
          <a:stretch>
            <a:fillRect/>
          </a:stretch>
        </p:blipFill>
        <p:spPr>
          <a:xfrm>
            <a:off x="572275" y="352552"/>
            <a:ext cx="3822575" cy="214792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75"/>
          <p:cNvPicPr preferRelativeResize="0"/>
          <p:nvPr/>
        </p:nvPicPr>
        <p:blipFill>
          <a:blip r:embed="rId3">
            <a:alphaModFix/>
          </a:blip>
          <a:stretch>
            <a:fillRect/>
          </a:stretch>
        </p:blipFill>
        <p:spPr>
          <a:xfrm>
            <a:off x="0" y="0"/>
            <a:ext cx="9143981"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Q-Learning</a:t>
            </a:r>
            <a:endParaRPr/>
          </a:p>
        </p:txBody>
      </p:sp>
      <p:pic>
        <p:nvPicPr>
          <p:cNvPr id="602" name="Google Shape;602;p76"/>
          <p:cNvPicPr preferRelativeResize="0"/>
          <p:nvPr/>
        </p:nvPicPr>
        <p:blipFill>
          <a:blip r:embed="rId3">
            <a:alphaModFix/>
          </a:blip>
          <a:stretch>
            <a:fillRect/>
          </a:stretch>
        </p:blipFill>
        <p:spPr>
          <a:xfrm>
            <a:off x="615075" y="2697225"/>
            <a:ext cx="4088875" cy="2299976"/>
          </a:xfrm>
          <a:prstGeom prst="rect">
            <a:avLst/>
          </a:prstGeom>
          <a:noFill/>
          <a:ln>
            <a:noFill/>
          </a:ln>
        </p:spPr>
      </p:pic>
      <p:sp>
        <p:nvSpPr>
          <p:cNvPr id="603" name="Google Shape;603;p76"/>
          <p:cNvSpPr txBox="1"/>
          <p:nvPr/>
        </p:nvSpPr>
        <p:spPr>
          <a:xfrm>
            <a:off x="5312675" y="943000"/>
            <a:ext cx="36345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We will approximate the Q-values using a parameterized Q-function</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The neural network will approximate, given a state, the different Q-values for each possible action at that state.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This approach is </a:t>
            </a:r>
            <a:r>
              <a:rPr b="1" lang="en">
                <a:latin typeface="DM Sans"/>
                <a:ea typeface="DM Sans"/>
                <a:cs typeface="DM Sans"/>
                <a:sym typeface="DM Sans"/>
              </a:rPr>
              <a:t>Deep Q-Learning</a:t>
            </a:r>
            <a:endParaRPr b="1">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Input: Stack of 4 Frames</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Output: Vector of Q-values for each possible action at that state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Like Q-learning, we use epsilon-greedy policy to select which action to take during training</a:t>
            </a:r>
            <a:endParaRPr>
              <a:latin typeface="DM Sans"/>
              <a:ea typeface="DM Sans"/>
              <a:cs typeface="DM Sans"/>
              <a:sym typeface="DM Sans"/>
            </a:endParaRPr>
          </a:p>
        </p:txBody>
      </p:sp>
      <p:pic>
        <p:nvPicPr>
          <p:cNvPr id="604" name="Google Shape;604;p76"/>
          <p:cNvPicPr preferRelativeResize="0"/>
          <p:nvPr/>
        </p:nvPicPr>
        <p:blipFill rotWithShape="1">
          <a:blip r:embed="rId4">
            <a:alphaModFix/>
          </a:blip>
          <a:srcRect b="0" l="0" r="0" t="48210"/>
          <a:stretch/>
        </p:blipFill>
        <p:spPr>
          <a:xfrm>
            <a:off x="121987" y="1048325"/>
            <a:ext cx="5075039" cy="1477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Q-Learning</a:t>
            </a:r>
            <a:endParaRPr/>
          </a:p>
        </p:txBody>
      </p:sp>
      <p:pic>
        <p:nvPicPr>
          <p:cNvPr id="610" name="Google Shape;610;p77"/>
          <p:cNvPicPr preferRelativeResize="0"/>
          <p:nvPr/>
        </p:nvPicPr>
        <p:blipFill>
          <a:blip r:embed="rId3">
            <a:alphaModFix/>
          </a:blip>
          <a:stretch>
            <a:fillRect/>
          </a:stretch>
        </p:blipFill>
        <p:spPr>
          <a:xfrm>
            <a:off x="615075" y="2697225"/>
            <a:ext cx="4088875" cy="2299976"/>
          </a:xfrm>
          <a:prstGeom prst="rect">
            <a:avLst/>
          </a:prstGeom>
          <a:noFill/>
          <a:ln>
            <a:noFill/>
          </a:ln>
        </p:spPr>
      </p:pic>
      <p:sp>
        <p:nvSpPr>
          <p:cNvPr id="611" name="Google Shape;611;p77"/>
          <p:cNvSpPr txBox="1"/>
          <p:nvPr/>
        </p:nvSpPr>
        <p:spPr>
          <a:xfrm>
            <a:off x="5312675" y="943000"/>
            <a:ext cx="3634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At first</a:t>
            </a:r>
            <a:r>
              <a:rPr lang="en">
                <a:latin typeface="DM Sans"/>
                <a:ea typeface="DM Sans"/>
                <a:cs typeface="DM Sans"/>
                <a:sym typeface="DM Sans"/>
              </a:rPr>
              <a:t>, the Q-value estimation is </a:t>
            </a:r>
            <a:r>
              <a:rPr b="1" lang="en">
                <a:latin typeface="DM Sans"/>
                <a:ea typeface="DM Sans"/>
                <a:cs typeface="DM Sans"/>
                <a:sym typeface="DM Sans"/>
              </a:rPr>
              <a:t>terrible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However, during training, our DQN agent will associate a situation (from the frames) with the appropriate action and learn to play the game well</a:t>
            </a:r>
            <a:endParaRPr>
              <a:latin typeface="DM Sans"/>
              <a:ea typeface="DM Sans"/>
              <a:cs typeface="DM Sans"/>
              <a:sym typeface="DM Sans"/>
            </a:endParaRPr>
          </a:p>
        </p:txBody>
      </p:sp>
      <p:pic>
        <p:nvPicPr>
          <p:cNvPr id="612" name="Google Shape;612;p77"/>
          <p:cNvPicPr preferRelativeResize="0"/>
          <p:nvPr/>
        </p:nvPicPr>
        <p:blipFill rotWithShape="1">
          <a:blip r:embed="rId4">
            <a:alphaModFix/>
          </a:blip>
          <a:srcRect b="0" l="0" r="0" t="48210"/>
          <a:stretch/>
        </p:blipFill>
        <p:spPr>
          <a:xfrm>
            <a:off x="121987" y="1048325"/>
            <a:ext cx="5075039" cy="1477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Q-Learning</a:t>
            </a:r>
            <a:endParaRPr/>
          </a:p>
        </p:txBody>
      </p:sp>
      <p:pic>
        <p:nvPicPr>
          <p:cNvPr id="618" name="Google Shape;618;p78"/>
          <p:cNvPicPr preferRelativeResize="0"/>
          <p:nvPr/>
        </p:nvPicPr>
        <p:blipFill>
          <a:blip r:embed="rId3">
            <a:alphaModFix/>
          </a:blip>
          <a:stretch>
            <a:fillRect/>
          </a:stretch>
        </p:blipFill>
        <p:spPr>
          <a:xfrm>
            <a:off x="615075" y="2697225"/>
            <a:ext cx="4088875" cy="2299976"/>
          </a:xfrm>
          <a:prstGeom prst="rect">
            <a:avLst/>
          </a:prstGeom>
          <a:noFill/>
          <a:ln>
            <a:noFill/>
          </a:ln>
        </p:spPr>
      </p:pic>
      <p:sp>
        <p:nvSpPr>
          <p:cNvPr id="619" name="Google Shape;619;p78"/>
          <p:cNvSpPr txBox="1"/>
          <p:nvPr/>
        </p:nvSpPr>
        <p:spPr>
          <a:xfrm>
            <a:off x="5333625" y="359125"/>
            <a:ext cx="3634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Preprocessing the input is essential</a:t>
            </a:r>
            <a:r>
              <a:rPr lang="en">
                <a:latin typeface="DM Sans"/>
                <a:ea typeface="DM Sans"/>
                <a:cs typeface="DM Sans"/>
                <a:sym typeface="DM Sans"/>
              </a:rPr>
              <a:t> since we want to reduce the complexity of our state to reduce computation time needed for training</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Here, we reduce our state space to 84x84 and grayscale it.</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Frame-stacking helps us handle the issue of temporal limitations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620" name="Google Shape;620;p78"/>
          <p:cNvPicPr preferRelativeResize="0"/>
          <p:nvPr/>
        </p:nvPicPr>
        <p:blipFill rotWithShape="1">
          <a:blip r:embed="rId4">
            <a:alphaModFix/>
          </a:blip>
          <a:srcRect b="0" l="0" r="0" t="48210"/>
          <a:stretch/>
        </p:blipFill>
        <p:spPr>
          <a:xfrm>
            <a:off x="121987" y="1048325"/>
            <a:ext cx="5075039" cy="1477500"/>
          </a:xfrm>
          <a:prstGeom prst="rect">
            <a:avLst/>
          </a:prstGeom>
          <a:noFill/>
          <a:ln>
            <a:noFill/>
          </a:ln>
        </p:spPr>
      </p:pic>
      <p:pic>
        <p:nvPicPr>
          <p:cNvPr id="621" name="Google Shape;621;p78"/>
          <p:cNvPicPr preferRelativeResize="0"/>
          <p:nvPr/>
        </p:nvPicPr>
        <p:blipFill>
          <a:blip r:embed="rId5">
            <a:alphaModFix/>
          </a:blip>
          <a:stretch>
            <a:fillRect/>
          </a:stretch>
        </p:blipFill>
        <p:spPr>
          <a:xfrm>
            <a:off x="4879275" y="2691125"/>
            <a:ext cx="4088851" cy="22999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Q-Learning</a:t>
            </a:r>
            <a:endParaRPr/>
          </a:p>
        </p:txBody>
      </p:sp>
      <p:pic>
        <p:nvPicPr>
          <p:cNvPr id="627" name="Google Shape;627;p79"/>
          <p:cNvPicPr preferRelativeResize="0"/>
          <p:nvPr/>
        </p:nvPicPr>
        <p:blipFill rotWithShape="1">
          <a:blip r:embed="rId3">
            <a:alphaModFix/>
          </a:blip>
          <a:srcRect b="11751" l="12148" r="8862" t="11743"/>
          <a:stretch/>
        </p:blipFill>
        <p:spPr>
          <a:xfrm>
            <a:off x="3215150" y="1017735"/>
            <a:ext cx="2713700" cy="3449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Double</a:t>
            </a:r>
            <a:r>
              <a:rPr lang="en">
                <a:solidFill>
                  <a:srgbClr val="CCCCCC"/>
                </a:solidFill>
              </a:rPr>
              <a:t> </a:t>
            </a:r>
            <a:r>
              <a:rPr lang="en"/>
              <a:t>Q-Learning</a:t>
            </a:r>
            <a:endParaRPr/>
          </a:p>
        </p:txBody>
      </p:sp>
      <p:sp>
        <p:nvSpPr>
          <p:cNvPr id="633" name="Google Shape;633;p80"/>
          <p:cNvSpPr txBox="1"/>
          <p:nvPr>
            <p:ph idx="1" type="body"/>
          </p:nvPr>
        </p:nvSpPr>
        <p:spPr>
          <a:xfrm>
            <a:off x="311700" y="1152475"/>
            <a:ext cx="8520600" cy="37545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2000"/>
              <a:t>With a high-level view of DQNs out of the way, we’re going to discuss an altered algorithm, Double-DQN (DDQN)</a:t>
            </a:r>
            <a:endParaRPr sz="2000"/>
          </a:p>
          <a:p>
            <a:pPr indent="0" lvl="0" marL="0" rtl="0" algn="l">
              <a:lnSpc>
                <a:spcPct val="105000"/>
              </a:lnSpc>
              <a:spcBef>
                <a:spcPts val="1200"/>
              </a:spcBef>
              <a:spcAft>
                <a:spcPts val="1200"/>
              </a:spcAft>
              <a:buNone/>
            </a:pPr>
            <a:r>
              <a:rPr lang="en" sz="2000"/>
              <a:t>But for that, we need to go over some math…</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CCCC"/>
                </a:solidFill>
              </a:rPr>
              <a:t>Double </a:t>
            </a:r>
            <a:r>
              <a:rPr lang="en"/>
              <a:t>Q-Learning</a:t>
            </a:r>
            <a:endParaRPr/>
          </a:p>
        </p:txBody>
      </p:sp>
      <p:sp>
        <p:nvSpPr>
          <p:cNvPr id="639" name="Google Shape;639;p81"/>
          <p:cNvSpPr txBox="1"/>
          <p:nvPr>
            <p:ph idx="1" type="body"/>
          </p:nvPr>
        </p:nvSpPr>
        <p:spPr>
          <a:xfrm>
            <a:off x="311700" y="1152475"/>
            <a:ext cx="8520600" cy="37545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Terminology:</a:t>
            </a:r>
            <a:r>
              <a:rPr lang="en" sz="1600"/>
              <a:t> Q(s</a:t>
            </a:r>
            <a:r>
              <a:rPr baseline="-25000" lang="en" sz="1600"/>
              <a:t>t</a:t>
            </a:r>
            <a:r>
              <a:rPr lang="en" sz="1600"/>
              <a:t> , a</a:t>
            </a:r>
            <a:r>
              <a:rPr baseline="-25000" lang="en" sz="1600"/>
              <a:t>t</a:t>
            </a:r>
            <a:r>
              <a:rPr lang="en" sz="1600"/>
              <a:t>) := value of action a</a:t>
            </a:r>
            <a:r>
              <a:rPr baseline="-25000" lang="en" sz="1600"/>
              <a:t>t</a:t>
            </a:r>
            <a:r>
              <a:rPr lang="en" sz="1600"/>
              <a:t> at </a:t>
            </a:r>
            <a:r>
              <a:rPr lang="en" sz="1600"/>
              <a:t>state</a:t>
            </a:r>
            <a:r>
              <a:rPr lang="en" sz="1600"/>
              <a:t> s</a:t>
            </a:r>
            <a:r>
              <a:rPr baseline="-25000" lang="en" sz="1600"/>
              <a:t>t</a:t>
            </a:r>
            <a:endParaRPr baseline="-25000" sz="1600"/>
          </a:p>
          <a:p>
            <a:pPr indent="0" lvl="0" marL="0" rtl="0" algn="l">
              <a:lnSpc>
                <a:spcPct val="105000"/>
              </a:lnSpc>
              <a:spcBef>
                <a:spcPts val="1200"/>
              </a:spcBef>
              <a:spcAft>
                <a:spcPts val="0"/>
              </a:spcAft>
              <a:buNone/>
            </a:pPr>
            <a:r>
              <a:rPr lang="en" sz="1600"/>
              <a:t>Taking action a</a:t>
            </a:r>
            <a:r>
              <a:rPr baseline="-25000" lang="en" sz="1600"/>
              <a:t>t</a:t>
            </a:r>
            <a:r>
              <a:rPr lang="en" sz="1600"/>
              <a:t> at state s</a:t>
            </a:r>
            <a:r>
              <a:rPr baseline="-25000" lang="en" sz="1600"/>
              <a:t>t</a:t>
            </a:r>
            <a:r>
              <a:rPr lang="en" sz="1600"/>
              <a:t> yields state s</a:t>
            </a:r>
            <a:r>
              <a:rPr baseline="-25000" lang="en" sz="1600"/>
              <a:t>t+1</a:t>
            </a:r>
            <a:r>
              <a:rPr lang="en" sz="1600"/>
              <a:t> with reward r</a:t>
            </a:r>
            <a:r>
              <a:rPr baseline="-25000" lang="en" sz="1600"/>
              <a:t>t+1</a:t>
            </a:r>
            <a:endParaRPr baseline="-25000" sz="1600"/>
          </a:p>
          <a:p>
            <a:pPr indent="0" lvl="0" marL="0" rtl="0" algn="l">
              <a:lnSpc>
                <a:spcPct val="105000"/>
              </a:lnSpc>
              <a:spcBef>
                <a:spcPts val="1200"/>
              </a:spcBef>
              <a:spcAft>
                <a:spcPts val="0"/>
              </a:spcAft>
              <a:buNone/>
            </a:pPr>
            <a:r>
              <a:rPr lang="en" sz="1600"/>
              <a:t>i.e. our action is “good” if it</a:t>
            </a:r>
            <a:endParaRPr sz="1600"/>
          </a:p>
          <a:p>
            <a:pPr indent="-330200" lvl="0" marL="457200" rtl="0" algn="l">
              <a:lnSpc>
                <a:spcPct val="105000"/>
              </a:lnSpc>
              <a:spcBef>
                <a:spcPts val="1200"/>
              </a:spcBef>
              <a:spcAft>
                <a:spcPts val="0"/>
              </a:spcAft>
              <a:buSzPts val="1600"/>
              <a:buAutoNum type="arabicPeriod"/>
            </a:pPr>
            <a:r>
              <a:rPr lang="en" sz="1600"/>
              <a:t>Yields a high reward</a:t>
            </a:r>
            <a:endParaRPr sz="1600"/>
          </a:p>
          <a:p>
            <a:pPr indent="-330200" lvl="0" marL="457200" rtl="0" algn="l">
              <a:lnSpc>
                <a:spcPct val="105000"/>
              </a:lnSpc>
              <a:spcBef>
                <a:spcPts val="0"/>
              </a:spcBef>
              <a:spcAft>
                <a:spcPts val="0"/>
              </a:spcAft>
              <a:buSzPts val="1600"/>
              <a:buAutoNum type="arabicPeriod"/>
            </a:pPr>
            <a:r>
              <a:rPr lang="en" sz="1600"/>
              <a:t>Yields a state with high quality (high Q value)</a:t>
            </a:r>
            <a:endParaRPr sz="1600"/>
          </a:p>
          <a:p>
            <a:pPr indent="0" lvl="0" marL="0" rtl="0" algn="l">
              <a:lnSpc>
                <a:spcPct val="105000"/>
              </a:lnSpc>
              <a:spcBef>
                <a:spcPts val="1200"/>
              </a:spcBef>
              <a:spcAft>
                <a:spcPts val="0"/>
              </a:spcAft>
              <a:buNone/>
            </a:pPr>
            <a:r>
              <a:rPr lang="en" sz="1600"/>
              <a:t>Therefore, we calc Q(s</a:t>
            </a:r>
            <a:r>
              <a:rPr baseline="-25000" lang="en" sz="1600"/>
              <a:t>t</a:t>
            </a:r>
            <a:r>
              <a:rPr lang="en" sz="1600"/>
              <a:t> , a</a:t>
            </a:r>
            <a:r>
              <a:rPr baseline="-25000" lang="en" sz="1600"/>
              <a:t>t</a:t>
            </a:r>
            <a:r>
              <a:rPr lang="en" sz="1600"/>
              <a:t>) as the reward of taking this step + the (discounted) Q value of the best possible action at the resultant state.</a:t>
            </a:r>
            <a:endParaRPr sz="1600"/>
          </a:p>
          <a:p>
            <a:pPr indent="0" lvl="0" marL="0" rtl="0" algn="l">
              <a:lnSpc>
                <a:spcPct val="105000"/>
              </a:lnSpc>
              <a:spcBef>
                <a:spcPts val="1200"/>
              </a:spcBef>
              <a:spcAft>
                <a:spcPts val="1200"/>
              </a:spcAft>
              <a:buNone/>
            </a:pPr>
            <a:r>
              <a:rPr lang="en" sz="1600"/>
              <a:t>Finally, we </a:t>
            </a:r>
            <a:r>
              <a:rPr lang="en" sz="1600"/>
              <a:t>have</a:t>
            </a:r>
            <a:r>
              <a:rPr lang="en" sz="1600"/>
              <a:t> </a:t>
            </a:r>
            <a:r>
              <a:rPr lang="en" sz="1600"/>
              <a:t>Q(s</a:t>
            </a:r>
            <a:r>
              <a:rPr baseline="-25000" lang="en" sz="1600"/>
              <a:t>t</a:t>
            </a:r>
            <a:r>
              <a:rPr lang="en" sz="1600"/>
              <a:t> , a</a:t>
            </a:r>
            <a:r>
              <a:rPr baseline="-25000" lang="en" sz="1600"/>
              <a:t>t</a:t>
            </a:r>
            <a:r>
              <a:rPr lang="en" sz="1600"/>
              <a:t>) = γ max</a:t>
            </a:r>
            <a:r>
              <a:rPr baseline="-25000" lang="en" sz="1600"/>
              <a:t>a</a:t>
            </a:r>
            <a:r>
              <a:rPr lang="en" sz="1600"/>
              <a:t> Q(s</a:t>
            </a:r>
            <a:r>
              <a:rPr baseline="-25000" lang="en" sz="1600"/>
              <a:t>t+1</a:t>
            </a:r>
            <a:r>
              <a:rPr lang="en" sz="1600"/>
              <a:t> , a) + r</a:t>
            </a:r>
            <a:r>
              <a:rPr baseline="-25000" lang="en" sz="1600"/>
              <a:t>t+1</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3">
            <a:alphaModFix amt="30000"/>
          </a:blip>
          <a:stretch>
            <a:fillRect/>
          </a:stretch>
        </p:blipFill>
        <p:spPr>
          <a:xfrm>
            <a:off x="555200" y="276038"/>
            <a:ext cx="1697975" cy="2398275"/>
          </a:xfrm>
          <a:prstGeom prst="rect">
            <a:avLst/>
          </a:prstGeom>
          <a:noFill/>
          <a:ln>
            <a:noFill/>
          </a:ln>
        </p:spPr>
      </p:pic>
      <p:sp>
        <p:nvSpPr>
          <p:cNvPr id="107" name="Google Shape;107;p19"/>
          <p:cNvSpPr txBox="1"/>
          <p:nvPr/>
        </p:nvSpPr>
        <p:spPr>
          <a:xfrm>
            <a:off x="446600" y="2828050"/>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DM Sans"/>
                <a:ea typeface="DM Sans"/>
                <a:cs typeface="DM Sans"/>
                <a:sym typeface="DM Sans"/>
              </a:rPr>
              <a:t>Teacher</a:t>
            </a:r>
            <a:endParaRPr sz="1800">
              <a:solidFill>
                <a:srgbClr val="B7B7B7"/>
              </a:solidFill>
              <a:latin typeface="DM Sans"/>
              <a:ea typeface="DM Sans"/>
              <a:cs typeface="DM Sans"/>
              <a:sym typeface="DM Sans"/>
            </a:endParaRPr>
          </a:p>
        </p:txBody>
      </p:sp>
      <p:sp>
        <p:nvSpPr>
          <p:cNvPr id="108" name="Google Shape;108;p19"/>
          <p:cNvSpPr txBox="1"/>
          <p:nvPr/>
        </p:nvSpPr>
        <p:spPr>
          <a:xfrm>
            <a:off x="6101813" y="3324025"/>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Model</a:t>
            </a:r>
            <a:endParaRPr sz="1800">
              <a:latin typeface="DM Sans"/>
              <a:ea typeface="DM Sans"/>
              <a:cs typeface="DM Sans"/>
              <a:sym typeface="DM Sans"/>
            </a:endParaRPr>
          </a:p>
        </p:txBody>
      </p:sp>
      <p:cxnSp>
        <p:nvCxnSpPr>
          <p:cNvPr id="109" name="Google Shape;109;p19"/>
          <p:cNvCxnSpPr/>
          <p:nvPr/>
        </p:nvCxnSpPr>
        <p:spPr>
          <a:xfrm>
            <a:off x="3807300" y="1812625"/>
            <a:ext cx="1529400" cy="0"/>
          </a:xfrm>
          <a:prstGeom prst="straightConnector1">
            <a:avLst/>
          </a:prstGeom>
          <a:noFill/>
          <a:ln cap="flat" cmpd="sng" w="9525">
            <a:solidFill>
              <a:schemeClr val="accent1"/>
            </a:solidFill>
            <a:prstDash val="solid"/>
            <a:round/>
            <a:headEnd len="med" w="med" type="none"/>
            <a:tailEnd len="med" w="med" type="triangle"/>
          </a:ln>
        </p:spPr>
      </p:cxnSp>
      <p:cxnSp>
        <p:nvCxnSpPr>
          <p:cNvPr id="110" name="Google Shape;110;p19"/>
          <p:cNvCxnSpPr/>
          <p:nvPr/>
        </p:nvCxnSpPr>
        <p:spPr>
          <a:xfrm rot="10800000">
            <a:off x="3807150" y="2532800"/>
            <a:ext cx="1525500" cy="0"/>
          </a:xfrm>
          <a:prstGeom prst="straightConnector1">
            <a:avLst/>
          </a:prstGeom>
          <a:noFill/>
          <a:ln cap="flat" cmpd="sng" w="9525">
            <a:solidFill>
              <a:srgbClr val="FF0000"/>
            </a:solidFill>
            <a:prstDash val="solid"/>
            <a:round/>
            <a:headEnd len="med" w="med" type="none"/>
            <a:tailEnd len="med" w="med" type="triangle"/>
          </a:ln>
        </p:spPr>
      </p:cxnSp>
      <p:pic>
        <p:nvPicPr>
          <p:cNvPr id="111" name="Google Shape;111;p19"/>
          <p:cNvPicPr preferRelativeResize="0"/>
          <p:nvPr/>
        </p:nvPicPr>
        <p:blipFill>
          <a:blip r:embed="rId4">
            <a:alphaModFix amt="30000"/>
          </a:blip>
          <a:stretch>
            <a:fillRect/>
          </a:stretch>
        </p:blipFill>
        <p:spPr>
          <a:xfrm>
            <a:off x="2442013" y="2988450"/>
            <a:ext cx="1207076" cy="1207076"/>
          </a:xfrm>
          <a:prstGeom prst="rect">
            <a:avLst/>
          </a:prstGeom>
          <a:noFill/>
          <a:ln>
            <a:noFill/>
          </a:ln>
        </p:spPr>
      </p:pic>
      <p:sp>
        <p:nvSpPr>
          <p:cNvPr id="112" name="Google Shape;112;p19"/>
          <p:cNvSpPr txBox="1"/>
          <p:nvPr/>
        </p:nvSpPr>
        <p:spPr>
          <a:xfrm>
            <a:off x="2087938" y="4234750"/>
            <a:ext cx="191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DM Sans"/>
                <a:ea typeface="DM Sans"/>
                <a:cs typeface="DM Sans"/>
                <a:sym typeface="DM Sans"/>
              </a:rPr>
              <a:t>Data</a:t>
            </a:r>
            <a:endParaRPr sz="1800">
              <a:solidFill>
                <a:srgbClr val="B7B7B7"/>
              </a:solidFill>
              <a:latin typeface="DM Sans"/>
              <a:ea typeface="DM Sans"/>
              <a:cs typeface="DM Sans"/>
              <a:sym typeface="DM Sans"/>
            </a:endParaRPr>
          </a:p>
        </p:txBody>
      </p:sp>
      <p:pic>
        <p:nvPicPr>
          <p:cNvPr id="113" name="Google Shape;113;p19"/>
          <p:cNvPicPr preferRelativeResize="0"/>
          <p:nvPr/>
        </p:nvPicPr>
        <p:blipFill>
          <a:blip r:embed="rId5">
            <a:alphaModFix/>
          </a:blip>
          <a:stretch>
            <a:fillRect/>
          </a:stretch>
        </p:blipFill>
        <p:spPr>
          <a:xfrm>
            <a:off x="5524200" y="1181300"/>
            <a:ext cx="3070425" cy="2046950"/>
          </a:xfrm>
          <a:prstGeom prst="rect">
            <a:avLst/>
          </a:prstGeom>
          <a:noFill/>
          <a:ln>
            <a:noFill/>
          </a:ln>
        </p:spPr>
      </p:pic>
      <p:sp>
        <p:nvSpPr>
          <p:cNvPr id="114" name="Google Shape;114;p19"/>
          <p:cNvSpPr/>
          <p:nvPr/>
        </p:nvSpPr>
        <p:spPr>
          <a:xfrm>
            <a:off x="5443800" y="923975"/>
            <a:ext cx="3150900" cy="31509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CCCC"/>
                </a:solidFill>
              </a:rPr>
              <a:t>Double </a:t>
            </a:r>
            <a:r>
              <a:rPr lang="en"/>
              <a:t>Q-Learning</a:t>
            </a:r>
            <a:endParaRPr/>
          </a:p>
        </p:txBody>
      </p:sp>
      <p:sp>
        <p:nvSpPr>
          <p:cNvPr id="645" name="Google Shape;645;p82"/>
          <p:cNvSpPr txBox="1"/>
          <p:nvPr>
            <p:ph idx="1" type="body"/>
          </p:nvPr>
        </p:nvSpPr>
        <p:spPr>
          <a:xfrm>
            <a:off x="311700" y="1152475"/>
            <a:ext cx="8520600" cy="37545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Ideally, Q(s</a:t>
            </a:r>
            <a:r>
              <a:rPr baseline="-25000" lang="en" sz="1600"/>
              <a:t>t</a:t>
            </a:r>
            <a:r>
              <a:rPr lang="en" sz="1600"/>
              <a:t> , a</a:t>
            </a:r>
            <a:r>
              <a:rPr baseline="-25000" lang="en" sz="1600"/>
              <a:t>t</a:t>
            </a:r>
            <a:r>
              <a:rPr lang="en" sz="1600"/>
              <a:t>) = γ max</a:t>
            </a:r>
            <a:r>
              <a:rPr baseline="-25000" lang="en" sz="1600"/>
              <a:t>a</a:t>
            </a:r>
            <a:r>
              <a:rPr lang="en" sz="1600"/>
              <a:t> Q(s</a:t>
            </a:r>
            <a:r>
              <a:rPr baseline="-25000" lang="en" sz="1600"/>
              <a:t>t+1</a:t>
            </a:r>
            <a:r>
              <a:rPr lang="en" sz="1600"/>
              <a:t> , a) + r</a:t>
            </a:r>
            <a:r>
              <a:rPr baseline="-25000" lang="en" sz="1600"/>
              <a:t>t+1</a:t>
            </a:r>
            <a:endParaRPr sz="1600"/>
          </a:p>
          <a:p>
            <a:pPr indent="0" lvl="0" marL="0" rtl="0" algn="l">
              <a:lnSpc>
                <a:spcPct val="105000"/>
              </a:lnSpc>
              <a:spcBef>
                <a:spcPts val="1200"/>
              </a:spcBef>
              <a:spcAft>
                <a:spcPts val="0"/>
              </a:spcAft>
              <a:buNone/>
            </a:pPr>
            <a:r>
              <a:rPr lang="en" sz="1600"/>
              <a:t>=&gt; Optimal when 0 = γ max</a:t>
            </a:r>
            <a:r>
              <a:rPr baseline="-25000" lang="en" sz="1600"/>
              <a:t>a</a:t>
            </a:r>
            <a:r>
              <a:rPr lang="en" sz="1600"/>
              <a:t> Q(s</a:t>
            </a:r>
            <a:r>
              <a:rPr baseline="-25000" lang="en" sz="1600"/>
              <a:t>t+1</a:t>
            </a:r>
            <a:r>
              <a:rPr lang="en" sz="1600"/>
              <a:t> , a) + r</a:t>
            </a:r>
            <a:r>
              <a:rPr baseline="-25000" lang="en" sz="1600"/>
              <a:t>t+1</a:t>
            </a:r>
            <a:r>
              <a:rPr lang="en" sz="1600"/>
              <a:t> - Q(s</a:t>
            </a:r>
            <a:r>
              <a:rPr baseline="-25000" lang="en" sz="1600"/>
              <a:t>t</a:t>
            </a:r>
            <a:r>
              <a:rPr lang="en" sz="1600"/>
              <a:t> , a</a:t>
            </a:r>
            <a:r>
              <a:rPr baseline="-25000" lang="en" sz="1600"/>
              <a:t>t</a:t>
            </a:r>
            <a:r>
              <a:rPr lang="en" sz="1600"/>
              <a:t>) </a:t>
            </a:r>
            <a:endParaRPr sz="1600"/>
          </a:p>
          <a:p>
            <a:pPr indent="0" lvl="0" marL="0" rtl="0" algn="l">
              <a:lnSpc>
                <a:spcPct val="105000"/>
              </a:lnSpc>
              <a:spcBef>
                <a:spcPts val="1200"/>
              </a:spcBef>
              <a:spcAft>
                <a:spcPts val="0"/>
              </a:spcAft>
              <a:buNone/>
            </a:pPr>
            <a:r>
              <a:rPr lang="en" sz="1600"/>
              <a:t>=&gt; Temporal difference error, TD = γ max</a:t>
            </a:r>
            <a:r>
              <a:rPr baseline="-25000" lang="en" sz="1600"/>
              <a:t>a</a:t>
            </a:r>
            <a:r>
              <a:rPr lang="en" sz="1600"/>
              <a:t> Q(s</a:t>
            </a:r>
            <a:r>
              <a:rPr baseline="-25000" lang="en" sz="1600"/>
              <a:t>t+1</a:t>
            </a:r>
            <a:r>
              <a:rPr lang="en" sz="1600"/>
              <a:t> , a) + r</a:t>
            </a:r>
            <a:r>
              <a:rPr baseline="-25000" lang="en" sz="1600"/>
              <a:t>t+1</a:t>
            </a:r>
            <a:r>
              <a:rPr lang="en" sz="1600"/>
              <a:t> - Q(s</a:t>
            </a:r>
            <a:r>
              <a:rPr baseline="-25000" lang="en" sz="1600"/>
              <a:t>t</a:t>
            </a:r>
            <a:r>
              <a:rPr lang="en" sz="1600"/>
              <a:t> , a</a:t>
            </a:r>
            <a:r>
              <a:rPr baseline="-25000" lang="en" sz="1600"/>
              <a:t>t</a:t>
            </a:r>
            <a:r>
              <a:rPr lang="en" sz="1600"/>
              <a:t>) </a:t>
            </a:r>
            <a:endParaRPr sz="1600"/>
          </a:p>
          <a:p>
            <a:pPr indent="0" lvl="0" marL="0" rtl="0" algn="l">
              <a:lnSpc>
                <a:spcPct val="105000"/>
              </a:lnSpc>
              <a:spcBef>
                <a:spcPts val="1200"/>
              </a:spcBef>
              <a:spcAft>
                <a:spcPts val="0"/>
              </a:spcAft>
              <a:buNone/>
            </a:pPr>
            <a:r>
              <a:rPr lang="en" sz="1600"/>
              <a:t>Once TD → 0, we have finished optimizing</a:t>
            </a:r>
            <a:endParaRPr sz="1600"/>
          </a:p>
          <a:p>
            <a:pPr indent="0" lvl="0" marL="0" rtl="0" algn="l">
              <a:lnSpc>
                <a:spcPct val="105000"/>
              </a:lnSpc>
              <a:spcBef>
                <a:spcPts val="1200"/>
              </a:spcBef>
              <a:spcAft>
                <a:spcPts val="1200"/>
              </a:spcAft>
              <a:buClr>
                <a:schemeClr val="dk1"/>
              </a:buClr>
              <a:buSzPts val="1100"/>
              <a:buFont typeface="Arial"/>
              <a:buNone/>
            </a:pPr>
            <a:r>
              <a:rPr lang="en" sz="1600"/>
              <a:t>Introducing the Q-Learning update equation…</a:t>
            </a:r>
            <a:endParaRPr sz="1600"/>
          </a:p>
        </p:txBody>
      </p:sp>
      <p:pic>
        <p:nvPicPr>
          <p:cNvPr id="646" name="Google Shape;646;p82"/>
          <p:cNvPicPr preferRelativeResize="0"/>
          <p:nvPr/>
        </p:nvPicPr>
        <p:blipFill>
          <a:blip r:embed="rId3">
            <a:alphaModFix/>
          </a:blip>
          <a:stretch>
            <a:fillRect/>
          </a:stretch>
        </p:blipFill>
        <p:spPr>
          <a:xfrm>
            <a:off x="663275" y="3693303"/>
            <a:ext cx="7817449" cy="410475"/>
          </a:xfrm>
          <a:prstGeom prst="rect">
            <a:avLst/>
          </a:prstGeom>
          <a:noFill/>
          <a:ln>
            <a:noFill/>
          </a:ln>
        </p:spPr>
      </p:pic>
      <p:sp>
        <p:nvSpPr>
          <p:cNvPr id="647" name="Google Shape;647;p82"/>
          <p:cNvSpPr/>
          <p:nvPr/>
        </p:nvSpPr>
        <p:spPr>
          <a:xfrm>
            <a:off x="4082700" y="4070903"/>
            <a:ext cx="4102550" cy="467375"/>
          </a:xfrm>
          <a:custGeom>
            <a:rect b="b" l="l" r="r" t="t"/>
            <a:pathLst>
              <a:path extrusionOk="0" h="18695" w="164102">
                <a:moveTo>
                  <a:pt x="0" y="0"/>
                </a:moveTo>
                <a:cubicBezTo>
                  <a:pt x="10196" y="15285"/>
                  <a:pt x="36142" y="9101"/>
                  <a:pt x="54497" y="8267"/>
                </a:cubicBezTo>
                <a:cubicBezTo>
                  <a:pt x="63395" y="7863"/>
                  <a:pt x="76289" y="8394"/>
                  <a:pt x="79908" y="16533"/>
                </a:cubicBezTo>
                <a:cubicBezTo>
                  <a:pt x="80186" y="17159"/>
                  <a:pt x="80610" y="19020"/>
                  <a:pt x="80827" y="18370"/>
                </a:cubicBezTo>
                <a:cubicBezTo>
                  <a:pt x="83009" y="11825"/>
                  <a:pt x="92044" y="9123"/>
                  <a:pt x="98890" y="8267"/>
                </a:cubicBezTo>
                <a:cubicBezTo>
                  <a:pt x="114996" y="6253"/>
                  <a:pt x="131338" y="7042"/>
                  <a:pt x="147570" y="7042"/>
                </a:cubicBezTo>
                <a:cubicBezTo>
                  <a:pt x="153379" y="7042"/>
                  <a:pt x="164102" y="7340"/>
                  <a:pt x="164102" y="1531"/>
                </a:cubicBezTo>
              </a:path>
            </a:pathLst>
          </a:custGeom>
          <a:noFill/>
          <a:ln cap="flat" cmpd="sng" w="38100">
            <a:solidFill>
              <a:srgbClr val="FF0000"/>
            </a:solidFill>
            <a:prstDash val="solid"/>
            <a:round/>
            <a:headEnd len="med" w="med" type="none"/>
            <a:tailEnd len="med" w="med" type="none"/>
          </a:ln>
        </p:spPr>
      </p:sp>
      <p:sp>
        <p:nvSpPr>
          <p:cNvPr id="648" name="Google Shape;648;p82"/>
          <p:cNvSpPr txBox="1"/>
          <p:nvPr/>
        </p:nvSpPr>
        <p:spPr>
          <a:xfrm>
            <a:off x="5785775" y="4498103"/>
            <a:ext cx="616500" cy="4311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1200"/>
              </a:spcAft>
              <a:buNone/>
            </a:pPr>
            <a:r>
              <a:rPr b="1" lang="en" sz="1600">
                <a:solidFill>
                  <a:srgbClr val="FF0000"/>
                </a:solidFill>
                <a:latin typeface="DM Sans"/>
                <a:ea typeface="DM Sans"/>
                <a:cs typeface="DM Sans"/>
                <a:sym typeface="DM Sans"/>
              </a:rPr>
              <a:t>TD</a:t>
            </a:r>
            <a:endParaRPr b="1">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CCCC"/>
                </a:solidFill>
              </a:rPr>
              <a:t>Double </a:t>
            </a:r>
            <a:r>
              <a:rPr lang="en"/>
              <a:t>Q-Learning </a:t>
            </a:r>
            <a:r>
              <a:rPr b="1" lang="en"/>
              <a:t>Issues</a:t>
            </a:r>
            <a:endParaRPr b="1"/>
          </a:p>
        </p:txBody>
      </p:sp>
      <p:sp>
        <p:nvSpPr>
          <p:cNvPr id="654" name="Google Shape;654;p83"/>
          <p:cNvSpPr txBox="1"/>
          <p:nvPr>
            <p:ph idx="1" type="body"/>
          </p:nvPr>
        </p:nvSpPr>
        <p:spPr>
          <a:xfrm>
            <a:off x="311700" y="1152475"/>
            <a:ext cx="8520600" cy="37545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Issues with </a:t>
            </a:r>
            <a:r>
              <a:rPr lang="en" sz="1600"/>
              <a:t>Q-Learning update equation</a:t>
            </a:r>
            <a:br>
              <a:rPr lang="en" sz="1600"/>
            </a:br>
            <a:br>
              <a:rPr lang="en" sz="1600"/>
            </a:br>
            <a:br>
              <a:rPr lang="en" sz="1600"/>
            </a:br>
            <a:endParaRPr sz="1600"/>
          </a:p>
          <a:p>
            <a:pPr indent="-330200" lvl="0" marL="457200" rtl="0" algn="l">
              <a:lnSpc>
                <a:spcPct val="105000"/>
              </a:lnSpc>
              <a:spcBef>
                <a:spcPts val="1200"/>
              </a:spcBef>
              <a:spcAft>
                <a:spcPts val="0"/>
              </a:spcAft>
              <a:buSzPts val="1600"/>
              <a:buChar char="●"/>
            </a:pPr>
            <a:r>
              <a:rPr lang="en" sz="1600"/>
              <a:t>Works if precise values are stored for all state-action pairs</a:t>
            </a:r>
            <a:endParaRPr sz="1600"/>
          </a:p>
          <a:p>
            <a:pPr indent="-330200" lvl="0" marL="457200" rtl="0" algn="l">
              <a:lnSpc>
                <a:spcPct val="105000"/>
              </a:lnSpc>
              <a:spcBef>
                <a:spcPts val="0"/>
              </a:spcBef>
              <a:spcAft>
                <a:spcPts val="0"/>
              </a:spcAft>
              <a:buSzPts val="1600"/>
              <a:buChar char="●"/>
            </a:pPr>
            <a:r>
              <a:rPr lang="en" sz="1600"/>
              <a:t>Thrun and Schwartz (1993): if we </a:t>
            </a:r>
            <a:r>
              <a:rPr i="1" lang="en" sz="1600"/>
              <a:t>approximate</a:t>
            </a:r>
            <a:r>
              <a:rPr lang="en" sz="1600"/>
              <a:t> Q with a </a:t>
            </a:r>
            <a:r>
              <a:rPr i="1" lang="en" sz="1600"/>
              <a:t>function approximator</a:t>
            </a:r>
            <a:r>
              <a:rPr lang="en" sz="1600"/>
              <a:t> (like our nnet…)</a:t>
            </a:r>
            <a:br>
              <a:rPr lang="en" sz="1600"/>
            </a:br>
            <a:br>
              <a:rPr lang="en" sz="1600"/>
            </a:br>
            <a:br>
              <a:rPr lang="en" sz="1600"/>
            </a:br>
            <a:br>
              <a:rPr lang="en" sz="1600"/>
            </a:br>
            <a:r>
              <a:rPr lang="en" sz="1600"/>
              <a:t>over time Q-Learning </a:t>
            </a:r>
            <a:r>
              <a:rPr i="1" lang="en" sz="1600"/>
              <a:t>overestimates</a:t>
            </a:r>
            <a:r>
              <a:rPr lang="en" sz="1600"/>
              <a:t> target values</a:t>
            </a:r>
            <a:endParaRPr sz="1600"/>
          </a:p>
          <a:p>
            <a:pPr indent="-330200" lvl="0" marL="457200" rtl="0" algn="l">
              <a:lnSpc>
                <a:spcPct val="105000"/>
              </a:lnSpc>
              <a:spcBef>
                <a:spcPts val="0"/>
              </a:spcBef>
              <a:spcAft>
                <a:spcPts val="0"/>
              </a:spcAft>
              <a:buSzPts val="1600"/>
              <a:buChar char="●"/>
            </a:pPr>
            <a:r>
              <a:rPr lang="en" sz="1600"/>
              <a:t>Our max</a:t>
            </a:r>
            <a:r>
              <a:rPr baseline="-25000" lang="en" sz="1600"/>
              <a:t>a</a:t>
            </a:r>
            <a:r>
              <a:rPr lang="en" sz="1600"/>
              <a:t> Q(s</a:t>
            </a:r>
            <a:r>
              <a:rPr baseline="-25000" lang="en" sz="1600"/>
              <a:t>t+1 </a:t>
            </a:r>
            <a:r>
              <a:rPr lang="en" sz="1600"/>
              <a:t>, a) term converges to 𝔼( max</a:t>
            </a:r>
            <a:r>
              <a:rPr baseline="-25000" lang="en" sz="1600"/>
              <a:t>a  </a:t>
            </a:r>
            <a:r>
              <a:rPr lang="en" sz="1600"/>
              <a:t>Q(s</a:t>
            </a:r>
            <a:r>
              <a:rPr baseline="-25000" lang="en" sz="1600"/>
              <a:t>t+1 </a:t>
            </a:r>
            <a:r>
              <a:rPr lang="en" sz="1600"/>
              <a:t>, a) ) &gt; max</a:t>
            </a:r>
            <a:r>
              <a:rPr baseline="-25000" lang="en" sz="1600"/>
              <a:t>a </a:t>
            </a:r>
            <a:r>
              <a:rPr lang="en" sz="1600"/>
              <a:t>Q</a:t>
            </a:r>
            <a:r>
              <a:rPr baseline="-25000" lang="en" sz="1600"/>
              <a:t>true</a:t>
            </a:r>
            <a:r>
              <a:rPr lang="en" sz="1600"/>
              <a:t>(s</a:t>
            </a:r>
            <a:r>
              <a:rPr baseline="-25000" lang="en" sz="1600"/>
              <a:t>t+1 </a:t>
            </a:r>
            <a:r>
              <a:rPr lang="en" sz="1600"/>
              <a:t>, a)</a:t>
            </a:r>
            <a:endParaRPr sz="1600"/>
          </a:p>
        </p:txBody>
      </p:sp>
      <p:pic>
        <p:nvPicPr>
          <p:cNvPr id="655" name="Google Shape;655;p83"/>
          <p:cNvPicPr preferRelativeResize="0"/>
          <p:nvPr/>
        </p:nvPicPr>
        <p:blipFill>
          <a:blip r:embed="rId3">
            <a:alphaModFix/>
          </a:blip>
          <a:stretch>
            <a:fillRect/>
          </a:stretch>
        </p:blipFill>
        <p:spPr>
          <a:xfrm>
            <a:off x="2423438" y="3149853"/>
            <a:ext cx="4297125" cy="671970"/>
          </a:xfrm>
          <a:prstGeom prst="rect">
            <a:avLst/>
          </a:prstGeom>
          <a:noFill/>
          <a:ln>
            <a:noFill/>
          </a:ln>
        </p:spPr>
      </p:pic>
      <p:pic>
        <p:nvPicPr>
          <p:cNvPr id="656" name="Google Shape;656;p83"/>
          <p:cNvPicPr preferRelativeResize="0"/>
          <p:nvPr/>
        </p:nvPicPr>
        <p:blipFill>
          <a:blip r:embed="rId4">
            <a:alphaModFix/>
          </a:blip>
          <a:stretch>
            <a:fillRect/>
          </a:stretch>
        </p:blipFill>
        <p:spPr>
          <a:xfrm>
            <a:off x="663275" y="1741525"/>
            <a:ext cx="7817449" cy="410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CCCCCC"/>
                </a:solidFill>
              </a:rPr>
              <a:t>Double </a:t>
            </a:r>
            <a:r>
              <a:rPr lang="en"/>
              <a:t>Q-Learning Issues</a:t>
            </a:r>
            <a:endParaRPr/>
          </a:p>
          <a:p>
            <a:pPr indent="0" lvl="0" marL="0" rtl="0" algn="l">
              <a:spcBef>
                <a:spcPts val="0"/>
              </a:spcBef>
              <a:spcAft>
                <a:spcPts val="0"/>
              </a:spcAft>
              <a:buNone/>
            </a:pPr>
            <a:r>
              <a:t/>
            </a:r>
            <a:endParaRPr>
              <a:solidFill>
                <a:srgbClr val="363A3D"/>
              </a:solidFill>
            </a:endParaRPr>
          </a:p>
        </p:txBody>
      </p:sp>
      <p:sp>
        <p:nvSpPr>
          <p:cNvPr id="662" name="Google Shape;662;p84"/>
          <p:cNvSpPr txBox="1"/>
          <p:nvPr>
            <p:ph idx="1" type="body"/>
          </p:nvPr>
        </p:nvSpPr>
        <p:spPr>
          <a:xfrm>
            <a:off x="311700" y="1152475"/>
            <a:ext cx="8520600" cy="37545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a:t>The big problem here is the max is doing too much </a:t>
            </a:r>
            <a:r>
              <a:rPr lang="en"/>
              <a:t>heavy</a:t>
            </a:r>
            <a:r>
              <a:rPr lang="en"/>
              <a:t> lifting:</a:t>
            </a:r>
            <a:endParaRPr/>
          </a:p>
          <a:p>
            <a:pPr indent="0" lvl="0" marL="0" rtl="0" algn="l">
              <a:lnSpc>
                <a:spcPct val="105000"/>
              </a:lnSpc>
              <a:spcBef>
                <a:spcPts val="1200"/>
              </a:spcBef>
              <a:spcAft>
                <a:spcPts val="0"/>
              </a:spcAft>
              <a:buNone/>
            </a:pPr>
            <a:br>
              <a:rPr lang="en"/>
            </a:br>
            <a:br>
              <a:rPr lang="en"/>
            </a:br>
            <a:r>
              <a:rPr lang="en"/>
              <a:t>There are two things happening here</a:t>
            </a:r>
            <a:endParaRPr/>
          </a:p>
          <a:p>
            <a:pPr indent="-342900" lvl="0" marL="457200" rtl="0" algn="l">
              <a:lnSpc>
                <a:spcPct val="105000"/>
              </a:lnSpc>
              <a:spcBef>
                <a:spcPts val="1200"/>
              </a:spcBef>
              <a:spcAft>
                <a:spcPts val="0"/>
              </a:spcAft>
              <a:buSzPts val="1800"/>
              <a:buAutoNum type="arabicPeriod"/>
            </a:pPr>
            <a:r>
              <a:rPr lang="en"/>
              <a:t>Action evaluation (find Q </a:t>
            </a:r>
            <a:r>
              <a:rPr lang="en"/>
              <a:t>value)</a:t>
            </a:r>
            <a:endParaRPr/>
          </a:p>
          <a:p>
            <a:pPr indent="-342900" lvl="0" marL="457200" rtl="0" algn="l">
              <a:lnSpc>
                <a:spcPct val="105000"/>
              </a:lnSpc>
              <a:spcBef>
                <a:spcPts val="0"/>
              </a:spcBef>
              <a:spcAft>
                <a:spcPts val="0"/>
              </a:spcAft>
              <a:buSzPts val="1800"/>
              <a:buAutoNum type="arabicPeriod"/>
            </a:pPr>
            <a:r>
              <a:rPr lang="en"/>
              <a:t>Action selection (pick a which yields max over Q)</a:t>
            </a:r>
            <a:endParaRPr/>
          </a:p>
          <a:p>
            <a:pPr indent="0" lvl="0" marL="0" rtl="0" algn="l">
              <a:lnSpc>
                <a:spcPct val="105000"/>
              </a:lnSpc>
              <a:spcBef>
                <a:spcPts val="1200"/>
              </a:spcBef>
              <a:spcAft>
                <a:spcPts val="1200"/>
              </a:spcAft>
              <a:buNone/>
            </a:pPr>
            <a:r>
              <a:rPr lang="en"/>
              <a:t>What if we </a:t>
            </a:r>
            <a:r>
              <a:rPr i="1" lang="en"/>
              <a:t>separate</a:t>
            </a:r>
            <a:r>
              <a:rPr lang="en"/>
              <a:t> action selection from action selection?</a:t>
            </a:r>
            <a:endParaRPr/>
          </a:p>
        </p:txBody>
      </p:sp>
      <p:pic>
        <p:nvPicPr>
          <p:cNvPr id="663" name="Google Shape;663;p84"/>
          <p:cNvPicPr preferRelativeResize="0"/>
          <p:nvPr/>
        </p:nvPicPr>
        <p:blipFill>
          <a:blip r:embed="rId3">
            <a:alphaModFix/>
          </a:blip>
          <a:stretch>
            <a:fillRect/>
          </a:stretch>
        </p:blipFill>
        <p:spPr>
          <a:xfrm>
            <a:off x="3736850" y="1696211"/>
            <a:ext cx="1670300" cy="426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Double Q-Learning</a:t>
            </a:r>
            <a:endParaRPr/>
          </a:p>
        </p:txBody>
      </p:sp>
      <p:sp>
        <p:nvSpPr>
          <p:cNvPr id="669" name="Google Shape;669;p85"/>
          <p:cNvSpPr txBox="1"/>
          <p:nvPr>
            <p:ph idx="1" type="body"/>
          </p:nvPr>
        </p:nvSpPr>
        <p:spPr>
          <a:xfrm>
            <a:off x="311700" y="1152475"/>
            <a:ext cx="8520600" cy="37545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a:t>Idea: </a:t>
            </a:r>
            <a:r>
              <a:rPr i="1" lang="en"/>
              <a:t>separate</a:t>
            </a:r>
            <a:r>
              <a:rPr lang="en"/>
              <a:t> action selection from action selection by creating a local approx and target approx</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0"/>
              </a:spcAft>
              <a:buNone/>
            </a:pPr>
            <a:br>
              <a:rPr lang="en"/>
            </a:br>
            <a:r>
              <a:rPr lang="en"/>
              <a:t>The algorithm is as follows:</a:t>
            </a:r>
            <a:endParaRPr/>
          </a:p>
          <a:p>
            <a:pPr indent="-342900" lvl="0" marL="457200" rtl="0" algn="l">
              <a:lnSpc>
                <a:spcPct val="105000"/>
              </a:lnSpc>
              <a:spcBef>
                <a:spcPts val="1200"/>
              </a:spcBef>
              <a:spcAft>
                <a:spcPts val="0"/>
              </a:spcAft>
              <a:buSzPts val="1800"/>
              <a:buAutoNum type="arabicPeriod"/>
            </a:pPr>
            <a:r>
              <a:rPr lang="en"/>
              <a:t>Pick a* which maximizes Q</a:t>
            </a:r>
            <a:r>
              <a:rPr baseline="30000" lang="en"/>
              <a:t>L</a:t>
            </a:r>
            <a:r>
              <a:rPr lang="en"/>
              <a:t> in the next state</a:t>
            </a:r>
            <a:endParaRPr/>
          </a:p>
          <a:p>
            <a:pPr indent="-342900" lvl="0" marL="457200" rtl="0" algn="l">
              <a:lnSpc>
                <a:spcPct val="105000"/>
              </a:lnSpc>
              <a:spcBef>
                <a:spcPts val="0"/>
              </a:spcBef>
              <a:spcAft>
                <a:spcPts val="0"/>
              </a:spcAft>
              <a:buSzPts val="1800"/>
              <a:buAutoNum type="arabicPeriod"/>
            </a:pPr>
            <a:r>
              <a:rPr lang="en"/>
              <a:t>Calc Q</a:t>
            </a:r>
            <a:r>
              <a:rPr baseline="30000" lang="en"/>
              <a:t>T</a:t>
            </a:r>
            <a:r>
              <a:rPr lang="en"/>
              <a:t> over next state using a*</a:t>
            </a:r>
            <a:endParaRPr/>
          </a:p>
          <a:p>
            <a:pPr indent="-342900" lvl="0" marL="457200" rtl="0" algn="l">
              <a:lnSpc>
                <a:spcPct val="105000"/>
              </a:lnSpc>
              <a:spcBef>
                <a:spcPts val="0"/>
              </a:spcBef>
              <a:spcAft>
                <a:spcPts val="0"/>
              </a:spcAft>
              <a:buSzPts val="1800"/>
              <a:buAutoNum type="arabicPeriod"/>
            </a:pPr>
            <a:r>
              <a:rPr lang="en"/>
              <a:t>Plug into update equation (which uses Q</a:t>
            </a:r>
            <a:r>
              <a:rPr baseline="30000" lang="en"/>
              <a:t>L</a:t>
            </a:r>
            <a:r>
              <a:rPr lang="en"/>
              <a:t> for everything else)</a:t>
            </a:r>
            <a:endParaRPr/>
          </a:p>
        </p:txBody>
      </p:sp>
      <p:pic>
        <p:nvPicPr>
          <p:cNvPr id="670" name="Google Shape;670;p85"/>
          <p:cNvPicPr preferRelativeResize="0"/>
          <p:nvPr/>
        </p:nvPicPr>
        <p:blipFill>
          <a:blip r:embed="rId3">
            <a:alphaModFix/>
          </a:blip>
          <a:stretch>
            <a:fillRect/>
          </a:stretch>
        </p:blipFill>
        <p:spPr>
          <a:xfrm>
            <a:off x="856349" y="2071875"/>
            <a:ext cx="7431324" cy="392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a:t>
            </a:r>
            <a:r>
              <a:rPr lang="en"/>
              <a:t>Double Q Networks</a:t>
            </a:r>
            <a:endParaRPr/>
          </a:p>
        </p:txBody>
      </p:sp>
      <p:sp>
        <p:nvSpPr>
          <p:cNvPr id="676" name="Google Shape;676;p86"/>
          <p:cNvSpPr txBox="1"/>
          <p:nvPr>
            <p:ph idx="1" type="body"/>
          </p:nvPr>
        </p:nvSpPr>
        <p:spPr>
          <a:xfrm>
            <a:off x="311700" y="1152475"/>
            <a:ext cx="8520600" cy="37545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a:t>Loss Function</a:t>
            </a:r>
            <a:endParaRPr/>
          </a:p>
          <a:p>
            <a:pPr indent="-342900" lvl="0" marL="457200" rtl="0" algn="l">
              <a:lnSpc>
                <a:spcPct val="105000"/>
              </a:lnSpc>
              <a:spcBef>
                <a:spcPts val="1200"/>
              </a:spcBef>
              <a:spcAft>
                <a:spcPts val="0"/>
              </a:spcAft>
              <a:buSzPts val="1800"/>
              <a:buAutoNum type="arabicPeriod"/>
            </a:pPr>
            <a:r>
              <a:rPr lang="en"/>
              <a:t>Use neural nets as our Q </a:t>
            </a:r>
            <a:r>
              <a:rPr lang="en"/>
              <a:t>function approximators (local net and target net)</a:t>
            </a:r>
            <a:endParaRPr/>
          </a:p>
          <a:p>
            <a:pPr indent="-342900" lvl="0" marL="457200" rtl="0" algn="l">
              <a:lnSpc>
                <a:spcPct val="105000"/>
              </a:lnSpc>
              <a:spcBef>
                <a:spcPts val="0"/>
              </a:spcBef>
              <a:spcAft>
                <a:spcPts val="0"/>
              </a:spcAft>
              <a:buSzPts val="1800"/>
              <a:buAutoNum type="arabicPeriod"/>
            </a:pPr>
            <a:r>
              <a:rPr lang="en"/>
              <a:t>Construct loss function to minimize our temporal difference error:</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0"/>
              </a:spcAft>
              <a:buNone/>
            </a:pPr>
            <a:r>
              <a:rPr lang="en"/>
              <a:t>Experience Replay: we perform experience replay as normal, but we update our target network after C steps (a hyperparam) to contain the same params as local network</a:t>
            </a:r>
            <a:endParaRPr/>
          </a:p>
          <a:p>
            <a:pPr indent="0" lvl="0" marL="0" rtl="0" algn="l">
              <a:lnSpc>
                <a:spcPct val="105000"/>
              </a:lnSpc>
              <a:spcBef>
                <a:spcPts val="1200"/>
              </a:spcBef>
              <a:spcAft>
                <a:spcPts val="1200"/>
              </a:spcAft>
              <a:buNone/>
            </a:pPr>
            <a:r>
              <a:t/>
            </a:r>
            <a:endParaRPr/>
          </a:p>
        </p:txBody>
      </p:sp>
      <p:pic>
        <p:nvPicPr>
          <p:cNvPr id="677" name="Google Shape;677;p86"/>
          <p:cNvPicPr preferRelativeResize="0"/>
          <p:nvPr/>
        </p:nvPicPr>
        <p:blipFill>
          <a:blip r:embed="rId3">
            <a:alphaModFix/>
          </a:blip>
          <a:stretch>
            <a:fillRect/>
          </a:stretch>
        </p:blipFill>
        <p:spPr>
          <a:xfrm>
            <a:off x="2147938" y="2332225"/>
            <a:ext cx="4848125" cy="779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Double Q Networks</a:t>
            </a:r>
            <a:endParaRPr/>
          </a:p>
        </p:txBody>
      </p:sp>
      <p:sp>
        <p:nvSpPr>
          <p:cNvPr id="683" name="Google Shape;683;p87"/>
          <p:cNvSpPr txBox="1"/>
          <p:nvPr>
            <p:ph idx="1" type="body"/>
          </p:nvPr>
        </p:nvSpPr>
        <p:spPr>
          <a:xfrm>
            <a:off x="3952925" y="4502525"/>
            <a:ext cx="4879500" cy="480600"/>
          </a:xfrm>
          <a:prstGeom prst="rect">
            <a:avLst/>
          </a:prstGeom>
        </p:spPr>
        <p:txBody>
          <a:bodyPr anchorCtr="0" anchor="t" bIns="91425" lIns="91425" spcFirstLastPara="1" rIns="91425" wrap="square" tIns="91425">
            <a:normAutofit/>
          </a:bodyPr>
          <a:lstStyle/>
          <a:p>
            <a:pPr indent="0" lvl="0" marL="0" rtl="0" algn="r">
              <a:lnSpc>
                <a:spcPct val="105000"/>
              </a:lnSpc>
              <a:spcBef>
                <a:spcPts val="0"/>
              </a:spcBef>
              <a:spcAft>
                <a:spcPts val="1200"/>
              </a:spcAft>
              <a:buNone/>
            </a:pPr>
            <a:r>
              <a:rPr lang="en"/>
              <a:t>Hasselt, Guez, and Silver, 2015</a:t>
            </a:r>
            <a:endParaRPr/>
          </a:p>
        </p:txBody>
      </p:sp>
      <p:pic>
        <p:nvPicPr>
          <p:cNvPr id="684" name="Google Shape;684;p87"/>
          <p:cNvPicPr preferRelativeResize="0"/>
          <p:nvPr/>
        </p:nvPicPr>
        <p:blipFill>
          <a:blip r:embed="rId3">
            <a:alphaModFix/>
          </a:blip>
          <a:stretch>
            <a:fillRect/>
          </a:stretch>
        </p:blipFill>
        <p:spPr>
          <a:xfrm>
            <a:off x="2341838" y="1170125"/>
            <a:ext cx="4460317" cy="317999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8"/>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ress Start 2P"/>
                <a:ea typeface="Press Start 2P"/>
                <a:cs typeface="Press Start 2P"/>
                <a:sym typeface="Press Start 2P"/>
              </a:rPr>
              <a:t>Mario Time!</a:t>
            </a:r>
            <a:endParaRPr>
              <a:latin typeface="Press Start 2P"/>
              <a:ea typeface="Press Start 2P"/>
              <a:cs typeface="Press Start 2P"/>
              <a:sym typeface="Press Start 2P"/>
            </a:endParaRPr>
          </a:p>
        </p:txBody>
      </p:sp>
      <p:sp>
        <p:nvSpPr>
          <p:cNvPr id="690" name="Google Shape;690;p88"/>
          <p:cNvSpPr txBox="1"/>
          <p:nvPr>
            <p:ph idx="4294967295" type="body"/>
          </p:nvPr>
        </p:nvSpPr>
        <p:spPr>
          <a:xfrm>
            <a:off x="311700" y="1951100"/>
            <a:ext cx="8520600" cy="2833500"/>
          </a:xfrm>
          <a:prstGeom prst="rect">
            <a:avLst/>
          </a:prstGeom>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en" sz="4700" u="sng">
                <a:solidFill>
                  <a:schemeClr val="hlink"/>
                </a:solidFill>
                <a:hlinkClick r:id="rId3"/>
              </a:rPr>
              <a:t>https://acmurl.com/mario-ddqn</a:t>
            </a:r>
            <a:endParaRPr sz="47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89" title="acm_ai_ddqn_checkpoint_trail.mp4">
            <a:hlinkClick r:id="rId3"/>
          </p:cNvPr>
          <p:cNvPicPr preferRelativeResize="0"/>
          <p:nvPr/>
        </p:nvPicPr>
        <p:blipFill>
          <a:blip r:embed="rId4">
            <a:alphaModFix/>
          </a:blip>
          <a:stretch>
            <a:fillRect/>
          </a:stretch>
        </p:blipFill>
        <p:spPr>
          <a:xfrm>
            <a:off x="2661800" y="1090625"/>
            <a:ext cx="3820400" cy="3581650"/>
          </a:xfrm>
          <a:prstGeom prst="rect">
            <a:avLst/>
          </a:prstGeom>
          <a:noFill/>
          <a:ln>
            <a:noFill/>
          </a:ln>
        </p:spPr>
      </p:pic>
      <p:sp>
        <p:nvSpPr>
          <p:cNvPr id="696" name="Google Shape;696;p89"/>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ress Start 2P"/>
                <a:ea typeface="Press Start 2P"/>
                <a:cs typeface="Press Start 2P"/>
                <a:sym typeface="Press Start 2P"/>
              </a:rPr>
              <a:t>Wahoo!</a:t>
            </a:r>
            <a:endParaRPr>
              <a:latin typeface="Press Start 2P"/>
              <a:ea typeface="Press Start 2P"/>
              <a:cs typeface="Press Start 2P"/>
              <a:sym typeface="Press Start 2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(D)DQNs vs The World - Action Sampling</a:t>
            </a:r>
            <a:endParaRPr/>
          </a:p>
        </p:txBody>
      </p:sp>
      <p:sp>
        <p:nvSpPr>
          <p:cNvPr id="702" name="Google Shape;702;p90"/>
          <p:cNvSpPr txBox="1"/>
          <p:nvPr>
            <p:ph idx="1" type="body"/>
          </p:nvPr>
        </p:nvSpPr>
        <p:spPr>
          <a:xfrm>
            <a:off x="311700" y="1152475"/>
            <a:ext cx="8520600" cy="3754500"/>
          </a:xfrm>
          <a:prstGeom prst="rect">
            <a:avLst/>
          </a:prstGeom>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SzPts val="1800"/>
              <a:buAutoNum type="arabicPeriod"/>
            </a:pPr>
            <a:r>
              <a:rPr b="1" lang="en"/>
              <a:t>(D)DQNs are deterministic policies</a:t>
            </a:r>
            <a:endParaRPr b="1"/>
          </a:p>
          <a:p>
            <a:pPr indent="0" lvl="0" marL="457200" rtl="0" algn="l">
              <a:lnSpc>
                <a:spcPct val="105000"/>
              </a:lnSpc>
              <a:spcBef>
                <a:spcPts val="1200"/>
              </a:spcBef>
              <a:spcAft>
                <a:spcPts val="0"/>
              </a:spcAft>
              <a:buNone/>
            </a:pPr>
            <a:r>
              <a:rPr lang="en" sz="1800"/>
              <a:t>Exploitation and exploration </a:t>
            </a:r>
            <a:r>
              <a:rPr b="1" lang="en" sz="1800"/>
              <a:t>separated</a:t>
            </a:r>
            <a:endParaRPr b="1" sz="1800"/>
          </a:p>
          <a:p>
            <a:pPr indent="-342900" lvl="2" marL="1371600" rtl="0" algn="l">
              <a:lnSpc>
                <a:spcPct val="105000"/>
              </a:lnSpc>
              <a:spcBef>
                <a:spcPts val="1200"/>
              </a:spcBef>
              <a:spcAft>
                <a:spcPts val="0"/>
              </a:spcAft>
              <a:buSzPts val="1800"/>
              <a:buAutoNum type="romanLcPeriod"/>
            </a:pPr>
            <a:r>
              <a:rPr lang="en" sz="1800"/>
              <a:t>Exploration is random action, i.e. sample from </a:t>
            </a:r>
            <a:r>
              <a:rPr i="1" lang="en" sz="1800"/>
              <a:t>discrete continuous distribution</a:t>
            </a:r>
            <a:endParaRPr i="1" sz="1800"/>
          </a:p>
          <a:p>
            <a:pPr indent="-342900" lvl="2" marL="1371600" rtl="0" algn="l">
              <a:lnSpc>
                <a:spcPct val="105000"/>
              </a:lnSpc>
              <a:spcBef>
                <a:spcPts val="0"/>
              </a:spcBef>
              <a:spcAft>
                <a:spcPts val="0"/>
              </a:spcAft>
              <a:buSzPts val="1800"/>
              <a:buAutoNum type="romanLcPeriod"/>
            </a:pPr>
            <a:r>
              <a:rPr lang="en" sz="1800"/>
              <a:t>Exploitation </a:t>
            </a:r>
            <a:r>
              <a:rPr lang="en" sz="1800"/>
              <a:t>Our local network spits out q values and we select the max; </a:t>
            </a:r>
            <a:r>
              <a:rPr b="1" lang="en" sz="1800"/>
              <a:t>no variability, hence deterministic</a:t>
            </a:r>
            <a:endParaRPr b="1" sz="1800"/>
          </a:p>
          <a:p>
            <a:pPr indent="0" lvl="0" marL="457200" rtl="0" algn="l">
              <a:lnSpc>
                <a:spcPct val="105000"/>
              </a:lnSpc>
              <a:spcBef>
                <a:spcPts val="1200"/>
              </a:spcBef>
              <a:spcAft>
                <a:spcPts val="0"/>
              </a:spcAft>
              <a:buNone/>
            </a:pPr>
            <a:r>
              <a:rPr lang="en"/>
              <a:t>Say you know how to drive a Prius. You just bought an F150 Truck. When you learn to drive the truck, do you do randomly try the AC, windows, e-brake, etc, or do you turn the ignition </a:t>
            </a:r>
            <a:r>
              <a:rPr b="1" lang="en"/>
              <a:t>assuming</a:t>
            </a:r>
            <a:r>
              <a:rPr lang="en"/>
              <a:t> the truck will turn on?</a:t>
            </a:r>
            <a:endParaRPr sz="1800"/>
          </a:p>
          <a:p>
            <a:pPr indent="0" lvl="0" marL="457200" rtl="0" algn="l">
              <a:lnSpc>
                <a:spcPct val="105000"/>
              </a:lnSpc>
              <a:spcBef>
                <a:spcPts val="1200"/>
              </a:spcBef>
              <a:spcAft>
                <a:spcPts val="1200"/>
              </a:spcAft>
              <a:buNone/>
            </a:pPr>
            <a:r>
              <a:rPr b="1" lang="en"/>
              <a:t>Hence Alternative: Stochastic Policies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(D)DQNs vs The World - Action Sampling</a:t>
            </a:r>
            <a:endParaRPr/>
          </a:p>
        </p:txBody>
      </p:sp>
      <p:sp>
        <p:nvSpPr>
          <p:cNvPr id="708" name="Google Shape;708;p91"/>
          <p:cNvSpPr txBox="1"/>
          <p:nvPr>
            <p:ph idx="1" type="body"/>
          </p:nvPr>
        </p:nvSpPr>
        <p:spPr>
          <a:xfrm>
            <a:off x="311700" y="1152475"/>
            <a:ext cx="8520600" cy="3754500"/>
          </a:xfrm>
          <a:prstGeom prst="rect">
            <a:avLst/>
          </a:prstGeom>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SzPts val="1800"/>
              <a:buAutoNum type="arabicPeriod"/>
            </a:pPr>
            <a:r>
              <a:rPr b="1" lang="en"/>
              <a:t>(D)DQNs are deterministic policies</a:t>
            </a:r>
            <a:endParaRPr b="1"/>
          </a:p>
          <a:p>
            <a:pPr indent="0" lvl="0" marL="457200" rtl="0" algn="l">
              <a:lnSpc>
                <a:spcPct val="105000"/>
              </a:lnSpc>
              <a:spcBef>
                <a:spcPts val="1200"/>
              </a:spcBef>
              <a:spcAft>
                <a:spcPts val="0"/>
              </a:spcAft>
              <a:buNone/>
            </a:pPr>
            <a:r>
              <a:rPr b="1" lang="en" sz="1800"/>
              <a:t>Stochastic policies</a:t>
            </a:r>
            <a:r>
              <a:rPr lang="en" sz="1800"/>
              <a:t> </a:t>
            </a:r>
            <a:r>
              <a:rPr lang="en"/>
              <a:t>encode action probabilities into a </a:t>
            </a:r>
            <a:r>
              <a:rPr i="1" lang="en"/>
              <a:t>distribution</a:t>
            </a:r>
            <a:r>
              <a:rPr lang="en"/>
              <a:t> (Categorical for discrete action space, Gaussian for continuous</a:t>
            </a:r>
            <a:endParaRPr/>
          </a:p>
          <a:p>
            <a:pPr indent="0" lvl="0" marL="457200" rtl="0" algn="l">
              <a:lnSpc>
                <a:spcPct val="105000"/>
              </a:lnSpc>
              <a:spcBef>
                <a:spcPts val="1200"/>
              </a:spcBef>
              <a:spcAft>
                <a:spcPts val="0"/>
              </a:spcAft>
              <a:buNone/>
            </a:pPr>
            <a:r>
              <a:rPr lang="en"/>
              <a:t>When we want to act, we </a:t>
            </a:r>
            <a:r>
              <a:rPr b="1" lang="en"/>
              <a:t>sample</a:t>
            </a:r>
            <a:r>
              <a:rPr lang="en"/>
              <a:t> from the distribution</a:t>
            </a:r>
            <a:endParaRPr/>
          </a:p>
          <a:p>
            <a:pPr indent="-342900" lvl="2" marL="1371600" rtl="0" algn="l">
              <a:lnSpc>
                <a:spcPct val="105000"/>
              </a:lnSpc>
              <a:spcBef>
                <a:spcPts val="1200"/>
              </a:spcBef>
              <a:spcAft>
                <a:spcPts val="0"/>
              </a:spcAft>
              <a:buSzPts val="1800"/>
              <a:buAutoNum type="romanLcPeriod"/>
            </a:pPr>
            <a:r>
              <a:rPr lang="en" sz="1800"/>
              <a:t>High probability == probably useful</a:t>
            </a:r>
            <a:endParaRPr sz="1800"/>
          </a:p>
          <a:p>
            <a:pPr indent="-342900" lvl="2" marL="1371600" rtl="0" algn="l">
              <a:lnSpc>
                <a:spcPct val="105000"/>
              </a:lnSpc>
              <a:spcBef>
                <a:spcPts val="0"/>
              </a:spcBef>
              <a:spcAft>
                <a:spcPts val="0"/>
              </a:spcAft>
              <a:buSzPts val="1800"/>
              <a:buAutoNum type="romanLcPeriod"/>
            </a:pPr>
            <a:r>
              <a:rPr lang="en" sz="1800"/>
              <a:t>Low probability == probably not useful</a:t>
            </a:r>
            <a:endParaRPr sz="1800"/>
          </a:p>
          <a:p>
            <a:pPr indent="0" lvl="0" marL="457200" rtl="0" algn="l">
              <a:lnSpc>
                <a:spcPct val="105000"/>
              </a:lnSpc>
              <a:spcBef>
                <a:spcPts val="1200"/>
              </a:spcBef>
              <a:spcAft>
                <a:spcPts val="0"/>
              </a:spcAft>
              <a:buNone/>
            </a:pPr>
            <a:r>
              <a:rPr lang="en"/>
              <a:t>Low probability actions are still sampled, so our model can explore!</a:t>
            </a:r>
            <a:endParaRPr/>
          </a:p>
          <a:p>
            <a:pPr indent="0" lvl="0" marL="457200" rtl="0" algn="l">
              <a:lnSpc>
                <a:spcPct val="105000"/>
              </a:lnSpc>
              <a:spcBef>
                <a:spcPts val="1200"/>
              </a:spcBef>
              <a:spcAft>
                <a:spcPts val="1200"/>
              </a:spcAft>
              <a:buNone/>
            </a:pPr>
            <a:r>
              <a:rPr lang="en"/>
              <a:t>One less hyperparam 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Model?</a:t>
            </a:r>
            <a:endParaRPr/>
          </a:p>
        </p:txBody>
      </p:sp>
      <p:sp>
        <p:nvSpPr>
          <p:cNvPr id="120" name="Google Shape;120;p20"/>
          <p:cNvSpPr txBox="1"/>
          <p:nvPr/>
        </p:nvSpPr>
        <p:spPr>
          <a:xfrm>
            <a:off x="3547950" y="2063550"/>
            <a:ext cx="2048100" cy="10164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Model</a:t>
            </a:r>
            <a:endParaRPr sz="1800">
              <a:latin typeface="DM Sans"/>
              <a:ea typeface="DM Sans"/>
              <a:cs typeface="DM Sans"/>
              <a:sym typeface="DM Sans"/>
            </a:endParaRPr>
          </a:p>
        </p:txBody>
      </p:sp>
      <p:pic>
        <p:nvPicPr>
          <p:cNvPr id="121" name="Google Shape;121;p20"/>
          <p:cNvPicPr preferRelativeResize="0"/>
          <p:nvPr/>
        </p:nvPicPr>
        <p:blipFill>
          <a:blip r:embed="rId3">
            <a:alphaModFix/>
          </a:blip>
          <a:stretch>
            <a:fillRect/>
          </a:stretch>
        </p:blipFill>
        <p:spPr>
          <a:xfrm>
            <a:off x="2374675" y="2438675"/>
            <a:ext cx="907600" cy="266175"/>
          </a:xfrm>
          <a:prstGeom prst="rect">
            <a:avLst/>
          </a:prstGeom>
          <a:noFill/>
          <a:ln>
            <a:noFill/>
          </a:ln>
        </p:spPr>
      </p:pic>
      <p:pic>
        <p:nvPicPr>
          <p:cNvPr id="122" name="Google Shape;122;p20"/>
          <p:cNvPicPr preferRelativeResize="0"/>
          <p:nvPr/>
        </p:nvPicPr>
        <p:blipFill>
          <a:blip r:embed="rId4">
            <a:alphaModFix/>
          </a:blip>
          <a:stretch>
            <a:fillRect/>
          </a:stretch>
        </p:blipFill>
        <p:spPr>
          <a:xfrm>
            <a:off x="5670050" y="2438678"/>
            <a:ext cx="907600" cy="37084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(D)DQNs vs The World - On or Off Policy?</a:t>
            </a:r>
            <a:endParaRPr/>
          </a:p>
        </p:txBody>
      </p:sp>
      <p:sp>
        <p:nvSpPr>
          <p:cNvPr id="714" name="Google Shape;714;p92"/>
          <p:cNvSpPr txBox="1"/>
          <p:nvPr>
            <p:ph idx="1" type="body"/>
          </p:nvPr>
        </p:nvSpPr>
        <p:spPr>
          <a:xfrm>
            <a:off x="311700" y="1152475"/>
            <a:ext cx="8520600" cy="3754500"/>
          </a:xfrm>
          <a:prstGeom prst="rect">
            <a:avLst/>
          </a:prstGeom>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b="1" lang="en"/>
              <a:t>2.     </a:t>
            </a:r>
            <a:r>
              <a:rPr b="1" lang="en"/>
              <a:t>(D)DQNs are Off-Policy</a:t>
            </a:r>
            <a:endParaRPr b="1"/>
          </a:p>
          <a:p>
            <a:pPr indent="0" lvl="0" marL="457200" rtl="0" algn="l">
              <a:lnSpc>
                <a:spcPct val="105000"/>
              </a:lnSpc>
              <a:spcBef>
                <a:spcPts val="1200"/>
              </a:spcBef>
              <a:spcAft>
                <a:spcPts val="0"/>
              </a:spcAft>
              <a:buNone/>
            </a:pPr>
            <a:r>
              <a:rPr lang="en"/>
              <a:t>(D)DQNs optimize Bellman Equation, </a:t>
            </a:r>
            <a:r>
              <a:rPr i="1" lang="en"/>
              <a:t>not</a:t>
            </a:r>
            <a:r>
              <a:rPr lang="en"/>
              <a:t> the policy – empirically can lead to better policy, but not </a:t>
            </a:r>
            <a:r>
              <a:rPr i="1" lang="en"/>
              <a:t>guaranteed to work</a:t>
            </a:r>
            <a:endParaRPr i="1" sz="1800"/>
          </a:p>
          <a:p>
            <a:pPr indent="0" lvl="0" marL="457200" rtl="0" algn="l">
              <a:lnSpc>
                <a:spcPct val="105000"/>
              </a:lnSpc>
              <a:spcBef>
                <a:spcPts val="1200"/>
              </a:spcBef>
              <a:spcAft>
                <a:spcPts val="0"/>
              </a:spcAft>
              <a:buNone/>
            </a:pPr>
            <a:r>
              <a:rPr lang="en"/>
              <a:t>See more: Sutton and Barto Ch 11 (linked in speaker’s notes)</a:t>
            </a:r>
            <a:endParaRPr/>
          </a:p>
          <a:p>
            <a:pPr indent="0" lvl="0" marL="457200" rtl="0" algn="l">
              <a:lnSpc>
                <a:spcPct val="105000"/>
              </a:lnSpc>
              <a:spcBef>
                <a:spcPts val="1200"/>
              </a:spcBef>
              <a:spcAft>
                <a:spcPts val="0"/>
              </a:spcAft>
              <a:buNone/>
            </a:pPr>
            <a:r>
              <a:rPr lang="en"/>
              <a:t>Bootstrap (random sampling w/ replacement) + value method + Q-approximation == failure cases</a:t>
            </a:r>
            <a:endParaRPr/>
          </a:p>
          <a:p>
            <a:pPr indent="0" lvl="0" marL="457200" rtl="0" algn="l">
              <a:lnSpc>
                <a:spcPct val="105000"/>
              </a:lnSpc>
              <a:spcBef>
                <a:spcPts val="1200"/>
              </a:spcBef>
              <a:spcAft>
                <a:spcPts val="0"/>
              </a:spcAft>
              <a:buNone/>
            </a:pPr>
            <a:r>
              <a:rPr b="1" lang="en"/>
              <a:t>Alternate Solution 1:</a:t>
            </a:r>
            <a:r>
              <a:rPr lang="en"/>
              <a:t> Better Off-Policy algos, DDPG, TD3, SAC (SAC is research standard for off-policy)</a:t>
            </a:r>
            <a:endParaRPr/>
          </a:p>
          <a:p>
            <a:pPr indent="0" lvl="0" marL="457200" rtl="0" algn="l">
              <a:lnSpc>
                <a:spcPct val="105000"/>
              </a:lnSpc>
              <a:spcBef>
                <a:spcPts val="1200"/>
              </a:spcBef>
              <a:spcAft>
                <a:spcPts val="1200"/>
              </a:spcAft>
              <a:buNone/>
            </a:pPr>
            <a:r>
              <a:rPr b="1" lang="en"/>
              <a:t>Alternate Solution 2:</a:t>
            </a:r>
            <a:r>
              <a:rPr lang="en"/>
              <a:t> On-Policy, policy gradient, REINFORCE, TRPO, PPO (PPO is research standard for on-policy)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(D)DQNs vs The World - On or Off Policy?</a:t>
            </a:r>
            <a:endParaRPr/>
          </a:p>
        </p:txBody>
      </p:sp>
      <p:sp>
        <p:nvSpPr>
          <p:cNvPr id="720" name="Google Shape;720;p93"/>
          <p:cNvSpPr txBox="1"/>
          <p:nvPr>
            <p:ph idx="1" type="body"/>
          </p:nvPr>
        </p:nvSpPr>
        <p:spPr>
          <a:xfrm>
            <a:off x="311700" y="1137167"/>
            <a:ext cx="8520600" cy="37545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en"/>
              <a:t>2.     (D)DQNs are Off-Policy</a:t>
            </a:r>
            <a:endParaRPr b="1"/>
          </a:p>
          <a:p>
            <a:pPr indent="0" lvl="0" marL="457200" rtl="0" algn="l">
              <a:lnSpc>
                <a:spcPct val="105000"/>
              </a:lnSpc>
              <a:spcBef>
                <a:spcPts val="1200"/>
              </a:spcBef>
              <a:spcAft>
                <a:spcPts val="0"/>
              </a:spcAft>
              <a:buNone/>
            </a:pPr>
            <a:r>
              <a:rPr lang="en"/>
              <a:t>(D)DQNs optimize Bellman Equation, </a:t>
            </a:r>
            <a:r>
              <a:rPr i="1" lang="en"/>
              <a:t>not</a:t>
            </a:r>
            <a:r>
              <a:rPr lang="en"/>
              <a:t> the policy – empirically can lead to better policy, but…</a:t>
            </a:r>
            <a:endParaRPr/>
          </a:p>
          <a:p>
            <a:pPr indent="0" lvl="0" marL="457200" rtl="0" algn="l">
              <a:lnSpc>
                <a:spcPct val="105000"/>
              </a:lnSpc>
              <a:spcBef>
                <a:spcPts val="1200"/>
              </a:spcBef>
              <a:spcAft>
                <a:spcPts val="0"/>
              </a:spcAft>
              <a:buNone/>
            </a:pPr>
            <a:r>
              <a:rPr lang="en"/>
              <a:t>When we want to act, we </a:t>
            </a:r>
            <a:r>
              <a:rPr b="1" lang="en"/>
              <a:t>sample</a:t>
            </a:r>
            <a:r>
              <a:rPr lang="en"/>
              <a:t> from the distribution</a:t>
            </a:r>
            <a:endParaRPr/>
          </a:p>
          <a:p>
            <a:pPr indent="-342900" lvl="2" marL="1371600" rtl="0" algn="l">
              <a:lnSpc>
                <a:spcPct val="105000"/>
              </a:lnSpc>
              <a:spcBef>
                <a:spcPts val="1200"/>
              </a:spcBef>
              <a:spcAft>
                <a:spcPts val="0"/>
              </a:spcAft>
              <a:buSzPts val="1800"/>
              <a:buAutoNum type="romanLcPeriod"/>
            </a:pPr>
            <a:r>
              <a:rPr lang="en" sz="1800"/>
              <a:t>High probability == probably useful</a:t>
            </a:r>
            <a:endParaRPr sz="1800"/>
          </a:p>
          <a:p>
            <a:pPr indent="-342900" lvl="2" marL="1371600" rtl="0" algn="l">
              <a:lnSpc>
                <a:spcPct val="105000"/>
              </a:lnSpc>
              <a:spcBef>
                <a:spcPts val="0"/>
              </a:spcBef>
              <a:spcAft>
                <a:spcPts val="0"/>
              </a:spcAft>
              <a:buSzPts val="1800"/>
              <a:buAutoNum type="romanLcPeriod"/>
            </a:pPr>
            <a:r>
              <a:rPr lang="en" sz="1800"/>
              <a:t>Low probability == probably not useful</a:t>
            </a:r>
            <a:endParaRPr sz="1800"/>
          </a:p>
          <a:p>
            <a:pPr indent="0" lvl="0" marL="457200" rtl="0" algn="l">
              <a:lnSpc>
                <a:spcPct val="105000"/>
              </a:lnSpc>
              <a:spcBef>
                <a:spcPts val="1200"/>
              </a:spcBef>
              <a:spcAft>
                <a:spcPts val="0"/>
              </a:spcAft>
              <a:buNone/>
            </a:pPr>
            <a:r>
              <a:rPr lang="en"/>
              <a:t>Low probability actions are still sampled, so our model can explore!</a:t>
            </a:r>
            <a:endParaRPr/>
          </a:p>
          <a:p>
            <a:pPr indent="0" lvl="0" marL="457200" rtl="0" algn="l">
              <a:lnSpc>
                <a:spcPct val="105000"/>
              </a:lnSpc>
              <a:spcBef>
                <a:spcPts val="1200"/>
              </a:spcBef>
              <a:spcAft>
                <a:spcPts val="1200"/>
              </a:spcAft>
              <a:buNone/>
            </a:pPr>
            <a:r>
              <a:rPr lang="en"/>
              <a:t>See more: Sutton and Barto Ch 11 (linked in speaker’s notes)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4" name="Shape 724"/>
        <p:cNvGrpSpPr/>
        <p:nvPr/>
      </p:nvGrpSpPr>
      <p:grpSpPr>
        <a:xfrm>
          <a:off x="0" y="0"/>
          <a:ext cx="0" cy="0"/>
          <a:chOff x="0" y="0"/>
          <a:chExt cx="0" cy="0"/>
        </a:xfrm>
      </p:grpSpPr>
      <p:sp>
        <p:nvSpPr>
          <p:cNvPr id="725" name="Google Shape;725;p94"/>
          <p:cNvSpPr txBox="1"/>
          <p:nvPr>
            <p:ph type="ctrTitle"/>
          </p:nvPr>
        </p:nvSpPr>
        <p:spPr>
          <a:xfrm>
            <a:off x="311708" y="13477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Current Problems </a:t>
            </a:r>
            <a:endParaRPr>
              <a:solidFill>
                <a:schemeClr val="lt1"/>
              </a:solidFill>
              <a:latin typeface="DM Sans"/>
              <a:ea typeface="DM Sans"/>
              <a:cs typeface="DM Sans"/>
              <a:sym typeface="DM Sans"/>
            </a:endParaRPr>
          </a:p>
          <a:p>
            <a:pPr indent="0" lvl="0" marL="0" rtl="0" algn="ctr">
              <a:spcBef>
                <a:spcPts val="0"/>
              </a:spcBef>
              <a:spcAft>
                <a:spcPts val="0"/>
              </a:spcAft>
              <a:buNone/>
            </a:pPr>
            <a:r>
              <a:rPr lang="en">
                <a:solidFill>
                  <a:schemeClr val="lt1"/>
                </a:solidFill>
                <a:latin typeface="DM Sans"/>
                <a:ea typeface="DM Sans"/>
                <a:cs typeface="DM Sans"/>
                <a:sym typeface="DM Sans"/>
              </a:rPr>
              <a:t>in Deep RL</a:t>
            </a:r>
            <a:endParaRPr>
              <a:solidFill>
                <a:schemeClr val="lt1"/>
              </a:solidFill>
              <a:latin typeface="DM Sans"/>
              <a:ea typeface="DM Sans"/>
              <a:cs typeface="DM Sans"/>
              <a:sym typeface="DM Sans"/>
            </a:endParaRPr>
          </a:p>
        </p:txBody>
      </p:sp>
      <p:sp>
        <p:nvSpPr>
          <p:cNvPr id="726" name="Google Shape;726;p94"/>
          <p:cNvSpPr txBox="1"/>
          <p:nvPr>
            <p:ph idx="1" type="subTitle"/>
          </p:nvPr>
        </p:nvSpPr>
        <p:spPr>
          <a:xfrm>
            <a:off x="311700" y="3400350"/>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35"/>
              <a:buNone/>
            </a:pPr>
            <a:r>
              <a:rPr lang="en" sz="1580">
                <a:solidFill>
                  <a:schemeClr val="lt1"/>
                </a:solidFill>
                <a:latin typeface="DM Sans"/>
                <a:ea typeface="DM Sans"/>
                <a:cs typeface="DM Sans"/>
                <a:sym typeface="DM Sans"/>
              </a:rPr>
              <a:t>Presented by Stone Tao</a:t>
            </a:r>
            <a:endParaRPr sz="1580">
              <a:solidFill>
                <a:schemeClr val="lt1"/>
              </a:solidFill>
              <a:latin typeface="DM Sans"/>
              <a:ea typeface="DM Sans"/>
              <a:cs typeface="DM Sans"/>
              <a:sym typeface="DM Sans"/>
            </a:endParaRPr>
          </a:p>
        </p:txBody>
      </p:sp>
      <p:pic>
        <p:nvPicPr>
          <p:cNvPr id="727" name="Google Shape;727;p94"/>
          <p:cNvPicPr preferRelativeResize="0"/>
          <p:nvPr/>
        </p:nvPicPr>
        <p:blipFill>
          <a:blip r:embed="rId4">
            <a:alphaModFix/>
          </a:blip>
          <a:stretch>
            <a:fillRect/>
          </a:stretch>
        </p:blipFill>
        <p:spPr>
          <a:xfrm>
            <a:off x="8409728" y="4422500"/>
            <a:ext cx="610700" cy="6097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Downstream Applications</a:t>
            </a:r>
            <a:endParaRPr/>
          </a:p>
        </p:txBody>
      </p:sp>
      <p:pic>
        <p:nvPicPr>
          <p:cNvPr id="733" name="Google Shape;733;p95"/>
          <p:cNvPicPr preferRelativeResize="0"/>
          <p:nvPr/>
        </p:nvPicPr>
        <p:blipFill rotWithShape="1">
          <a:blip r:embed="rId3">
            <a:alphaModFix/>
          </a:blip>
          <a:srcRect b="0" l="11265" r="41462" t="0"/>
          <a:stretch/>
        </p:blipFill>
        <p:spPr>
          <a:xfrm>
            <a:off x="486600" y="1787350"/>
            <a:ext cx="1908749" cy="1345924"/>
          </a:xfrm>
          <a:prstGeom prst="rect">
            <a:avLst/>
          </a:prstGeom>
          <a:noFill/>
          <a:ln>
            <a:noFill/>
          </a:ln>
        </p:spPr>
      </p:pic>
      <p:sp>
        <p:nvSpPr>
          <p:cNvPr id="734" name="Google Shape;734;p95"/>
          <p:cNvSpPr txBox="1"/>
          <p:nvPr/>
        </p:nvSpPr>
        <p:spPr>
          <a:xfrm>
            <a:off x="399225" y="1237675"/>
            <a:ext cx="28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Robotics</a:t>
            </a:r>
            <a:endParaRPr b="1"/>
          </a:p>
        </p:txBody>
      </p:sp>
      <p:pic>
        <p:nvPicPr>
          <p:cNvPr id="735" name="Google Shape;735;p95"/>
          <p:cNvPicPr preferRelativeResize="0"/>
          <p:nvPr/>
        </p:nvPicPr>
        <p:blipFill rotWithShape="1">
          <a:blip r:embed="rId4">
            <a:alphaModFix/>
          </a:blip>
          <a:srcRect b="0" l="0" r="5410" t="0"/>
          <a:stretch/>
        </p:blipFill>
        <p:spPr>
          <a:xfrm>
            <a:off x="486600" y="3395175"/>
            <a:ext cx="1908749" cy="1345925"/>
          </a:xfrm>
          <a:prstGeom prst="rect">
            <a:avLst/>
          </a:prstGeom>
          <a:noFill/>
          <a:ln>
            <a:noFill/>
          </a:ln>
        </p:spPr>
      </p:pic>
      <p:sp>
        <p:nvSpPr>
          <p:cNvPr id="736" name="Google Shape;736;p95"/>
          <p:cNvSpPr txBox="1"/>
          <p:nvPr/>
        </p:nvSpPr>
        <p:spPr>
          <a:xfrm>
            <a:off x="4711000" y="1237675"/>
            <a:ext cx="28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Games</a:t>
            </a:r>
            <a:endParaRPr b="1"/>
          </a:p>
        </p:txBody>
      </p:sp>
      <p:sp>
        <p:nvSpPr>
          <p:cNvPr id="737" name="Google Shape;737;p95"/>
          <p:cNvSpPr txBox="1"/>
          <p:nvPr/>
        </p:nvSpPr>
        <p:spPr>
          <a:xfrm>
            <a:off x="334235" y="825700"/>
            <a:ext cx="286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The well known ones</a:t>
            </a:r>
            <a:endParaRPr i="1" sz="1000"/>
          </a:p>
        </p:txBody>
      </p:sp>
      <p:pic>
        <p:nvPicPr>
          <p:cNvPr id="738" name="Google Shape;738;p95"/>
          <p:cNvPicPr preferRelativeResize="0"/>
          <p:nvPr/>
        </p:nvPicPr>
        <p:blipFill rotWithShape="1">
          <a:blip r:embed="rId5">
            <a:alphaModFix/>
          </a:blip>
          <a:srcRect b="0" l="0" r="27150" t="0"/>
          <a:stretch/>
        </p:blipFill>
        <p:spPr>
          <a:xfrm>
            <a:off x="2663250" y="1787350"/>
            <a:ext cx="1908751" cy="1345926"/>
          </a:xfrm>
          <a:prstGeom prst="rect">
            <a:avLst/>
          </a:prstGeom>
          <a:noFill/>
          <a:ln>
            <a:noFill/>
          </a:ln>
        </p:spPr>
      </p:pic>
      <p:pic>
        <p:nvPicPr>
          <p:cNvPr id="739" name="Google Shape;739;p95"/>
          <p:cNvPicPr preferRelativeResize="0"/>
          <p:nvPr/>
        </p:nvPicPr>
        <p:blipFill rotWithShape="1">
          <a:blip r:embed="rId6">
            <a:alphaModFix/>
          </a:blip>
          <a:srcRect b="17021" l="0" r="0" t="12466"/>
          <a:stretch/>
        </p:blipFill>
        <p:spPr>
          <a:xfrm>
            <a:off x="2663250" y="3395175"/>
            <a:ext cx="1908749" cy="1345926"/>
          </a:xfrm>
          <a:prstGeom prst="rect">
            <a:avLst/>
          </a:prstGeom>
          <a:noFill/>
          <a:ln>
            <a:noFill/>
          </a:ln>
        </p:spPr>
      </p:pic>
      <p:pic>
        <p:nvPicPr>
          <p:cNvPr id="740" name="Google Shape;740;p95"/>
          <p:cNvPicPr preferRelativeResize="0"/>
          <p:nvPr/>
        </p:nvPicPr>
        <p:blipFill rotWithShape="1">
          <a:blip r:embed="rId7">
            <a:alphaModFix/>
          </a:blip>
          <a:srcRect b="0" l="9370" r="9362" t="0"/>
          <a:stretch/>
        </p:blipFill>
        <p:spPr>
          <a:xfrm>
            <a:off x="4839900" y="1787350"/>
            <a:ext cx="1908750" cy="1345925"/>
          </a:xfrm>
          <a:prstGeom prst="rect">
            <a:avLst/>
          </a:prstGeom>
          <a:noFill/>
          <a:ln>
            <a:noFill/>
          </a:ln>
        </p:spPr>
      </p:pic>
      <p:pic>
        <p:nvPicPr>
          <p:cNvPr id="741" name="Google Shape;741;p95"/>
          <p:cNvPicPr preferRelativeResize="0"/>
          <p:nvPr/>
        </p:nvPicPr>
        <p:blipFill rotWithShape="1">
          <a:blip r:embed="rId8">
            <a:alphaModFix/>
          </a:blip>
          <a:srcRect b="0" l="10216" r="10216" t="0"/>
          <a:stretch/>
        </p:blipFill>
        <p:spPr>
          <a:xfrm>
            <a:off x="4839900" y="3395175"/>
            <a:ext cx="1908751" cy="1345924"/>
          </a:xfrm>
          <a:prstGeom prst="rect">
            <a:avLst/>
          </a:prstGeom>
          <a:noFill/>
          <a:ln>
            <a:noFill/>
          </a:ln>
        </p:spPr>
      </p:pic>
      <p:pic>
        <p:nvPicPr>
          <p:cNvPr id="742" name="Google Shape;742;p95"/>
          <p:cNvPicPr preferRelativeResize="0"/>
          <p:nvPr/>
        </p:nvPicPr>
        <p:blipFill rotWithShape="1">
          <a:blip r:embed="rId9">
            <a:alphaModFix/>
          </a:blip>
          <a:srcRect b="26028" l="0" r="8692" t="7486"/>
          <a:stretch/>
        </p:blipFill>
        <p:spPr>
          <a:xfrm>
            <a:off x="7016550" y="1787350"/>
            <a:ext cx="1908750" cy="1345926"/>
          </a:xfrm>
          <a:prstGeom prst="rect">
            <a:avLst/>
          </a:prstGeom>
          <a:noFill/>
          <a:ln>
            <a:noFill/>
          </a:ln>
        </p:spPr>
      </p:pic>
      <p:pic>
        <p:nvPicPr>
          <p:cNvPr id="743" name="Google Shape;743;p95"/>
          <p:cNvPicPr preferRelativeResize="0"/>
          <p:nvPr/>
        </p:nvPicPr>
        <p:blipFill rotWithShape="1">
          <a:blip r:embed="rId10">
            <a:alphaModFix/>
          </a:blip>
          <a:srcRect b="0" l="5563" r="5563" t="0"/>
          <a:stretch/>
        </p:blipFill>
        <p:spPr>
          <a:xfrm>
            <a:off x="7016550" y="3395175"/>
            <a:ext cx="1908750" cy="13459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Downstream Applications</a:t>
            </a:r>
            <a:endParaRPr/>
          </a:p>
        </p:txBody>
      </p:sp>
      <p:pic>
        <p:nvPicPr>
          <p:cNvPr id="749" name="Google Shape;749;p96"/>
          <p:cNvPicPr preferRelativeResize="0"/>
          <p:nvPr/>
        </p:nvPicPr>
        <p:blipFill>
          <a:blip r:embed="rId3">
            <a:alphaModFix/>
          </a:blip>
          <a:stretch>
            <a:fillRect/>
          </a:stretch>
        </p:blipFill>
        <p:spPr>
          <a:xfrm>
            <a:off x="403350" y="1831849"/>
            <a:ext cx="1583498" cy="1187624"/>
          </a:xfrm>
          <a:prstGeom prst="rect">
            <a:avLst/>
          </a:prstGeom>
          <a:noFill/>
          <a:ln>
            <a:noFill/>
          </a:ln>
        </p:spPr>
      </p:pic>
      <p:sp>
        <p:nvSpPr>
          <p:cNvPr id="750" name="Google Shape;750;p96"/>
          <p:cNvSpPr txBox="1"/>
          <p:nvPr/>
        </p:nvSpPr>
        <p:spPr>
          <a:xfrm>
            <a:off x="166550" y="3078675"/>
            <a:ext cx="205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Nuclear fusion control</a:t>
            </a:r>
            <a:endParaRPr/>
          </a:p>
        </p:txBody>
      </p:sp>
      <p:pic>
        <p:nvPicPr>
          <p:cNvPr id="751" name="Google Shape;751;p96"/>
          <p:cNvPicPr preferRelativeResize="0"/>
          <p:nvPr/>
        </p:nvPicPr>
        <p:blipFill>
          <a:blip r:embed="rId4">
            <a:alphaModFix/>
          </a:blip>
          <a:stretch>
            <a:fillRect/>
          </a:stretch>
        </p:blipFill>
        <p:spPr>
          <a:xfrm>
            <a:off x="2167950" y="1196191"/>
            <a:ext cx="2789699" cy="1568375"/>
          </a:xfrm>
          <a:prstGeom prst="rect">
            <a:avLst/>
          </a:prstGeom>
          <a:noFill/>
          <a:ln>
            <a:noFill/>
          </a:ln>
        </p:spPr>
      </p:pic>
      <p:sp>
        <p:nvSpPr>
          <p:cNvPr id="752" name="Google Shape;752;p96"/>
          <p:cNvSpPr txBox="1"/>
          <p:nvPr/>
        </p:nvSpPr>
        <p:spPr>
          <a:xfrm>
            <a:off x="2534250" y="2790875"/>
            <a:ext cx="205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Chip Design</a:t>
            </a:r>
            <a:endParaRPr/>
          </a:p>
        </p:txBody>
      </p:sp>
      <p:pic>
        <p:nvPicPr>
          <p:cNvPr id="753" name="Google Shape;753;p96"/>
          <p:cNvPicPr preferRelativeResize="0"/>
          <p:nvPr/>
        </p:nvPicPr>
        <p:blipFill>
          <a:blip r:embed="rId5">
            <a:alphaModFix/>
          </a:blip>
          <a:stretch>
            <a:fillRect/>
          </a:stretch>
        </p:blipFill>
        <p:spPr>
          <a:xfrm>
            <a:off x="5442412" y="706674"/>
            <a:ext cx="3068226" cy="1657700"/>
          </a:xfrm>
          <a:prstGeom prst="rect">
            <a:avLst/>
          </a:prstGeom>
          <a:noFill/>
          <a:ln>
            <a:noFill/>
          </a:ln>
        </p:spPr>
      </p:pic>
      <p:sp>
        <p:nvSpPr>
          <p:cNvPr id="754" name="Google Shape;754;p96"/>
          <p:cNvSpPr txBox="1"/>
          <p:nvPr/>
        </p:nvSpPr>
        <p:spPr>
          <a:xfrm>
            <a:off x="5947975" y="2364375"/>
            <a:ext cx="205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Policy making</a:t>
            </a:r>
            <a:endParaRPr/>
          </a:p>
        </p:txBody>
      </p:sp>
      <p:pic>
        <p:nvPicPr>
          <p:cNvPr id="755" name="Google Shape;755;p96"/>
          <p:cNvPicPr preferRelativeResize="0"/>
          <p:nvPr/>
        </p:nvPicPr>
        <p:blipFill>
          <a:blip r:embed="rId6">
            <a:alphaModFix/>
          </a:blip>
          <a:stretch>
            <a:fillRect/>
          </a:stretch>
        </p:blipFill>
        <p:spPr>
          <a:xfrm>
            <a:off x="2167950" y="3141175"/>
            <a:ext cx="1583500" cy="1575333"/>
          </a:xfrm>
          <a:prstGeom prst="rect">
            <a:avLst/>
          </a:prstGeom>
          <a:noFill/>
          <a:ln>
            <a:noFill/>
          </a:ln>
        </p:spPr>
      </p:pic>
      <p:sp>
        <p:nvSpPr>
          <p:cNvPr id="756" name="Google Shape;756;p96"/>
          <p:cNvSpPr txBox="1"/>
          <p:nvPr/>
        </p:nvSpPr>
        <p:spPr>
          <a:xfrm>
            <a:off x="1585700" y="4667100"/>
            <a:ext cx="274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Recommendation Systems</a:t>
            </a:r>
            <a:endParaRPr/>
          </a:p>
        </p:txBody>
      </p:sp>
      <p:pic>
        <p:nvPicPr>
          <p:cNvPr id="757" name="Google Shape;757;p96"/>
          <p:cNvPicPr preferRelativeResize="0"/>
          <p:nvPr/>
        </p:nvPicPr>
        <p:blipFill>
          <a:blip r:embed="rId7">
            <a:alphaModFix/>
          </a:blip>
          <a:stretch>
            <a:fillRect/>
          </a:stretch>
        </p:blipFill>
        <p:spPr>
          <a:xfrm>
            <a:off x="4787556" y="3078674"/>
            <a:ext cx="1464926" cy="1401926"/>
          </a:xfrm>
          <a:prstGeom prst="rect">
            <a:avLst/>
          </a:prstGeom>
          <a:noFill/>
          <a:ln>
            <a:noFill/>
          </a:ln>
        </p:spPr>
      </p:pic>
      <p:sp>
        <p:nvSpPr>
          <p:cNvPr id="758" name="Google Shape;758;p96"/>
          <p:cNvSpPr txBox="1"/>
          <p:nvPr/>
        </p:nvSpPr>
        <p:spPr>
          <a:xfrm>
            <a:off x="4146013" y="4568825"/>
            <a:ext cx="274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ChatGPT</a:t>
            </a:r>
            <a:endParaRPr/>
          </a:p>
        </p:txBody>
      </p:sp>
      <p:sp>
        <p:nvSpPr>
          <p:cNvPr id="759" name="Google Shape;759;p96"/>
          <p:cNvSpPr txBox="1"/>
          <p:nvPr/>
        </p:nvSpPr>
        <p:spPr>
          <a:xfrm>
            <a:off x="334235" y="825700"/>
            <a:ext cx="286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The not so well known ones</a:t>
            </a:r>
            <a:endParaRPr i="1" sz="1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Deep RL (stone)</a:t>
            </a:r>
            <a:endParaRPr/>
          </a:p>
        </p:txBody>
      </p:sp>
      <p:sp>
        <p:nvSpPr>
          <p:cNvPr id="765" name="Google Shape;765;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Speed and efficiency:</a:t>
            </a:r>
            <a:r>
              <a:rPr lang="en"/>
              <a:t> make training faster</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Solving the impossible:</a:t>
            </a:r>
            <a:r>
              <a:rPr lang="en"/>
              <a:t> do what we can’t easily program solutions for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IMO these are the general 2 goals of RL research, with many points of overlap. The research that goes into make algorithms smarter and faster lie in both theory/algos and engineering.</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Deep RL (stone)</a:t>
            </a:r>
            <a:endParaRPr/>
          </a:p>
        </p:txBody>
      </p:sp>
      <p:sp>
        <p:nvSpPr>
          <p:cNvPr id="771" name="Google Shape;771;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Theory/Algorithms: </a:t>
            </a:r>
            <a:r>
              <a:rPr lang="en"/>
              <a:t>Learning from rewards, learning from demos, leveraging world-models…</a:t>
            </a:r>
            <a:endParaRPr/>
          </a:p>
          <a:p>
            <a:pPr indent="0" lvl="0" marL="0" rtl="0" algn="l">
              <a:spcBef>
                <a:spcPts val="1200"/>
              </a:spcBef>
              <a:spcAft>
                <a:spcPts val="1200"/>
              </a:spcAft>
              <a:buNone/>
            </a:pPr>
            <a:r>
              <a:rPr b="1" lang="en"/>
              <a:t>Engineering: </a:t>
            </a:r>
            <a:r>
              <a:rPr lang="en"/>
              <a:t>Training speed, environment speed, scaling data collection and processing, software engineering, clever prompting…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Efficiency</a:t>
            </a:r>
            <a:endParaRPr/>
          </a:p>
        </p:txBody>
      </p:sp>
      <p:sp>
        <p:nvSpPr>
          <p:cNvPr id="777" name="Google Shape;777;p99"/>
          <p:cNvSpPr txBox="1"/>
          <p:nvPr/>
        </p:nvSpPr>
        <p:spPr>
          <a:xfrm>
            <a:off x="431200" y="1239675"/>
            <a:ext cx="7103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Goal: </a:t>
            </a:r>
            <a:r>
              <a:rPr lang="en">
                <a:latin typeface="DM Sans"/>
                <a:ea typeface="DM Sans"/>
                <a:cs typeface="DM Sans"/>
                <a:sym typeface="DM Sans"/>
              </a:rPr>
              <a:t>Make training go brrrr (fast)</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However, reinforcement learning is well known to be extremely slow, how come? Humans when born can learn quite a few things in a few years but give a few </a:t>
            </a:r>
            <a:r>
              <a:rPr lang="en">
                <a:latin typeface="DM Sans"/>
                <a:ea typeface="DM Sans"/>
                <a:cs typeface="DM Sans"/>
                <a:sym typeface="DM Sans"/>
              </a:rPr>
              <a:t>years of experience to an AI it can’t do a whole lot.</a:t>
            </a:r>
            <a:endParaRPr b="1">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Efficiency</a:t>
            </a:r>
            <a:endParaRPr/>
          </a:p>
        </p:txBody>
      </p:sp>
      <p:sp>
        <p:nvSpPr>
          <p:cNvPr id="783" name="Google Shape;783;p100"/>
          <p:cNvSpPr txBox="1"/>
          <p:nvPr/>
        </p:nvSpPr>
        <p:spPr>
          <a:xfrm>
            <a:off x="91975" y="4775600"/>
            <a:ext cx="62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Image from: https://spinningup.openai.com/en/latest/spinningup/rl_intro2.html</a:t>
            </a:r>
            <a:endParaRPr i="1" sz="800"/>
          </a:p>
        </p:txBody>
      </p:sp>
      <p:sp>
        <p:nvSpPr>
          <p:cNvPr id="784" name="Google Shape;784;p100"/>
          <p:cNvSpPr txBox="1"/>
          <p:nvPr/>
        </p:nvSpPr>
        <p:spPr>
          <a:xfrm>
            <a:off x="5398200" y="1139200"/>
            <a:ext cx="2825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Model-Free RL: </a:t>
            </a:r>
            <a:r>
              <a:rPr lang="en">
                <a:latin typeface="DM Sans"/>
                <a:ea typeface="DM Sans"/>
                <a:cs typeface="DM Sans"/>
                <a:sym typeface="DM Sans"/>
              </a:rPr>
              <a:t>Fast inference/training but uses many samples without using world models (for e.g. planning actions ahead)</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b="1" lang="en">
                <a:latin typeface="DM Sans"/>
                <a:ea typeface="DM Sans"/>
                <a:cs typeface="DM Sans"/>
                <a:sym typeface="DM Sans"/>
              </a:rPr>
              <a:t>Model-Based RL:</a:t>
            </a:r>
            <a:r>
              <a:rPr lang="en">
                <a:latin typeface="DM Sans"/>
                <a:ea typeface="DM Sans"/>
                <a:cs typeface="DM Sans"/>
                <a:sym typeface="DM Sans"/>
              </a:rPr>
              <a:t> Slower inference/training due to use of a model, but needs less samples to make better decisions thanks to use of a world model</a:t>
            </a:r>
            <a:endParaRPr>
              <a:latin typeface="DM Sans"/>
              <a:ea typeface="DM Sans"/>
              <a:cs typeface="DM Sans"/>
              <a:sym typeface="DM Sans"/>
            </a:endParaRPr>
          </a:p>
        </p:txBody>
      </p:sp>
      <p:pic>
        <p:nvPicPr>
          <p:cNvPr id="785" name="Google Shape;785;p100"/>
          <p:cNvPicPr preferRelativeResize="0"/>
          <p:nvPr/>
        </p:nvPicPr>
        <p:blipFill>
          <a:blip r:embed="rId3">
            <a:alphaModFix/>
          </a:blip>
          <a:stretch>
            <a:fillRect/>
          </a:stretch>
        </p:blipFill>
        <p:spPr>
          <a:xfrm>
            <a:off x="382450" y="1139200"/>
            <a:ext cx="5015752" cy="257396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Efficiency</a:t>
            </a:r>
            <a:endParaRPr/>
          </a:p>
        </p:txBody>
      </p:sp>
      <p:pic>
        <p:nvPicPr>
          <p:cNvPr id="791" name="Google Shape;791;p101"/>
          <p:cNvPicPr preferRelativeResize="0"/>
          <p:nvPr/>
        </p:nvPicPr>
        <p:blipFill>
          <a:blip r:embed="rId3">
            <a:alphaModFix/>
          </a:blip>
          <a:stretch>
            <a:fillRect/>
          </a:stretch>
        </p:blipFill>
        <p:spPr>
          <a:xfrm>
            <a:off x="382450" y="1139200"/>
            <a:ext cx="5015752" cy="2573965"/>
          </a:xfrm>
          <a:prstGeom prst="rect">
            <a:avLst/>
          </a:prstGeom>
          <a:noFill/>
          <a:ln>
            <a:noFill/>
          </a:ln>
        </p:spPr>
      </p:pic>
      <p:sp>
        <p:nvSpPr>
          <p:cNvPr id="792" name="Google Shape;792;p101"/>
          <p:cNvSpPr txBox="1"/>
          <p:nvPr/>
        </p:nvSpPr>
        <p:spPr>
          <a:xfrm>
            <a:off x="5398200" y="1139200"/>
            <a:ext cx="3303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On-Policy RL:</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Can only train on experiences for the current iteration of the policy - less sample inefficient</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The de-facto standard: Proximal Policy Optimization (PPO)</a:t>
            </a:r>
            <a:endParaRPr>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b="1" lang="en">
                <a:latin typeface="DM Sans"/>
                <a:ea typeface="DM Sans"/>
                <a:cs typeface="DM Sans"/>
                <a:sym typeface="DM Sans"/>
              </a:rPr>
              <a:t>Off-Policy RL:</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Can train on any experience, doesn’t have to come from the sampled policy - more sample efficient</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The de-facto standard: Soft Actor Critic (SAC)</a:t>
            </a:r>
            <a:endParaRPr>
              <a:latin typeface="DM Sans"/>
              <a:ea typeface="DM Sans"/>
              <a:cs typeface="DM Sans"/>
              <a:sym typeface="DM Sans"/>
            </a:endParaRPr>
          </a:p>
        </p:txBody>
      </p:sp>
      <p:sp>
        <p:nvSpPr>
          <p:cNvPr id="793" name="Google Shape;793;p101"/>
          <p:cNvSpPr txBox="1"/>
          <p:nvPr/>
        </p:nvSpPr>
        <p:spPr>
          <a:xfrm>
            <a:off x="91975" y="4775600"/>
            <a:ext cx="62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PPO (Schulman et al., 2017); SAC (Haarnoja et al., 2018)</a:t>
            </a:r>
            <a:endParaRPr i="1" sz="800"/>
          </a:p>
        </p:txBody>
      </p:sp>
      <p:sp>
        <p:nvSpPr>
          <p:cNvPr id="794" name="Google Shape;794;p101"/>
          <p:cNvSpPr/>
          <p:nvPr/>
        </p:nvSpPr>
        <p:spPr>
          <a:xfrm>
            <a:off x="474050" y="3127125"/>
            <a:ext cx="750000" cy="381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01"/>
          <p:cNvSpPr/>
          <p:nvPr/>
        </p:nvSpPr>
        <p:spPr>
          <a:xfrm>
            <a:off x="1496675" y="3222925"/>
            <a:ext cx="750000" cy="381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Model?</a:t>
            </a:r>
            <a:endParaRPr/>
          </a:p>
        </p:txBody>
      </p:sp>
      <p:sp>
        <p:nvSpPr>
          <p:cNvPr id="128" name="Google Shape;128;p21"/>
          <p:cNvSpPr txBox="1"/>
          <p:nvPr/>
        </p:nvSpPr>
        <p:spPr>
          <a:xfrm>
            <a:off x="3547950" y="2063550"/>
            <a:ext cx="2048100" cy="10164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Model</a:t>
            </a:r>
            <a:endParaRPr sz="1800">
              <a:latin typeface="DM Sans"/>
              <a:ea typeface="DM Sans"/>
              <a:cs typeface="DM Sans"/>
              <a:sym typeface="DM Sans"/>
            </a:endParaRPr>
          </a:p>
        </p:txBody>
      </p:sp>
      <p:pic>
        <p:nvPicPr>
          <p:cNvPr id="129" name="Google Shape;129;p21"/>
          <p:cNvPicPr preferRelativeResize="0"/>
          <p:nvPr/>
        </p:nvPicPr>
        <p:blipFill>
          <a:blip r:embed="rId3">
            <a:alphaModFix/>
          </a:blip>
          <a:stretch>
            <a:fillRect/>
          </a:stretch>
        </p:blipFill>
        <p:spPr>
          <a:xfrm>
            <a:off x="2374675" y="2438675"/>
            <a:ext cx="907600" cy="266175"/>
          </a:xfrm>
          <a:prstGeom prst="rect">
            <a:avLst/>
          </a:prstGeom>
          <a:noFill/>
          <a:ln>
            <a:noFill/>
          </a:ln>
        </p:spPr>
      </p:pic>
      <p:pic>
        <p:nvPicPr>
          <p:cNvPr id="130" name="Google Shape;130;p21"/>
          <p:cNvPicPr preferRelativeResize="0"/>
          <p:nvPr/>
        </p:nvPicPr>
        <p:blipFill>
          <a:blip r:embed="rId4">
            <a:alphaModFix/>
          </a:blip>
          <a:stretch>
            <a:fillRect/>
          </a:stretch>
        </p:blipFill>
        <p:spPr>
          <a:xfrm>
            <a:off x="5670050" y="2438678"/>
            <a:ext cx="907600" cy="370847"/>
          </a:xfrm>
          <a:prstGeom prst="rect">
            <a:avLst/>
          </a:prstGeom>
          <a:noFill/>
          <a:ln>
            <a:noFill/>
          </a:ln>
        </p:spPr>
      </p:pic>
      <p:pic>
        <p:nvPicPr>
          <p:cNvPr id="131" name="Google Shape;131;p21"/>
          <p:cNvPicPr preferRelativeResize="0"/>
          <p:nvPr/>
        </p:nvPicPr>
        <p:blipFill>
          <a:blip r:embed="rId5">
            <a:alphaModFix/>
          </a:blip>
          <a:stretch>
            <a:fillRect/>
          </a:stretch>
        </p:blipFill>
        <p:spPr>
          <a:xfrm>
            <a:off x="471925" y="1804376"/>
            <a:ext cx="1637075" cy="1534750"/>
          </a:xfrm>
          <a:prstGeom prst="rect">
            <a:avLst/>
          </a:prstGeom>
          <a:noFill/>
          <a:ln>
            <a:noFill/>
          </a:ln>
        </p:spPr>
      </p:pic>
      <p:sp>
        <p:nvSpPr>
          <p:cNvPr id="132" name="Google Shape;132;p21"/>
          <p:cNvSpPr txBox="1"/>
          <p:nvPr/>
        </p:nvSpPr>
        <p:spPr>
          <a:xfrm>
            <a:off x="471925" y="3374725"/>
            <a:ext cx="16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M Sans"/>
                <a:ea typeface="DM Sans"/>
                <a:cs typeface="DM Sans"/>
                <a:sym typeface="DM Sans"/>
              </a:rPr>
              <a:t>image</a:t>
            </a:r>
            <a:endParaRPr sz="1800">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World Models</a:t>
            </a:r>
            <a:endParaRPr/>
          </a:p>
        </p:txBody>
      </p:sp>
      <p:sp>
        <p:nvSpPr>
          <p:cNvPr id="801" name="Google Shape;801;p102"/>
          <p:cNvSpPr txBox="1"/>
          <p:nvPr/>
        </p:nvSpPr>
        <p:spPr>
          <a:xfrm>
            <a:off x="431200" y="1239675"/>
            <a:ext cx="3537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Goal: </a:t>
            </a:r>
            <a:r>
              <a:rPr lang="en">
                <a:latin typeface="DM Sans"/>
                <a:ea typeface="DM Sans"/>
                <a:cs typeface="DM Sans"/>
                <a:sym typeface="DM Sans"/>
              </a:rPr>
              <a:t>Improving sample efficiency</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Generally an idea that is more reflective of how humans sometime work.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When playing the game of Go, Chess etc. you must think several moves ahead to more optimally make choices.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Modern model-based RL (RL that uses world models) are all some flavor of this, and typically learn this world model.</a:t>
            </a:r>
            <a:endParaRPr>
              <a:latin typeface="DM Sans"/>
              <a:ea typeface="DM Sans"/>
              <a:cs typeface="DM Sans"/>
              <a:sym typeface="DM Sans"/>
            </a:endParaRPr>
          </a:p>
        </p:txBody>
      </p:sp>
      <p:pic>
        <p:nvPicPr>
          <p:cNvPr id="802" name="Google Shape;802;p102"/>
          <p:cNvPicPr preferRelativeResize="0"/>
          <p:nvPr/>
        </p:nvPicPr>
        <p:blipFill>
          <a:blip r:embed="rId3">
            <a:alphaModFix/>
          </a:blip>
          <a:stretch>
            <a:fillRect/>
          </a:stretch>
        </p:blipFill>
        <p:spPr>
          <a:xfrm>
            <a:off x="3884500" y="1385075"/>
            <a:ext cx="4989949" cy="12433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3"/>
          <p:cNvSpPr txBox="1"/>
          <p:nvPr/>
        </p:nvSpPr>
        <p:spPr>
          <a:xfrm>
            <a:off x="413800" y="1091100"/>
            <a:ext cx="75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There are some various examples and flavors of using world models</a:t>
            </a:r>
            <a:endParaRPr>
              <a:solidFill>
                <a:schemeClr val="dk1"/>
              </a:solidFill>
              <a:latin typeface="DM Sans"/>
              <a:ea typeface="DM Sans"/>
              <a:cs typeface="DM Sans"/>
              <a:sym typeface="DM Sans"/>
            </a:endParaRPr>
          </a:p>
        </p:txBody>
      </p:sp>
      <p:sp>
        <p:nvSpPr>
          <p:cNvPr id="808" name="Google Shape;808;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World Models</a:t>
            </a:r>
            <a:endParaRPr/>
          </a:p>
        </p:txBody>
      </p:sp>
      <p:pic>
        <p:nvPicPr>
          <p:cNvPr id="809" name="Google Shape;809;p103"/>
          <p:cNvPicPr preferRelativeResize="0"/>
          <p:nvPr/>
        </p:nvPicPr>
        <p:blipFill>
          <a:blip r:embed="rId3">
            <a:alphaModFix/>
          </a:blip>
          <a:stretch>
            <a:fillRect/>
          </a:stretch>
        </p:blipFill>
        <p:spPr>
          <a:xfrm>
            <a:off x="3918976" y="3706945"/>
            <a:ext cx="1904651" cy="1217346"/>
          </a:xfrm>
          <a:prstGeom prst="rect">
            <a:avLst/>
          </a:prstGeom>
          <a:noFill/>
          <a:ln>
            <a:noFill/>
          </a:ln>
        </p:spPr>
      </p:pic>
      <p:pic>
        <p:nvPicPr>
          <p:cNvPr id="810" name="Google Shape;810;p103"/>
          <p:cNvPicPr preferRelativeResize="0"/>
          <p:nvPr/>
        </p:nvPicPr>
        <p:blipFill>
          <a:blip r:embed="rId4">
            <a:alphaModFix/>
          </a:blip>
          <a:stretch>
            <a:fillRect/>
          </a:stretch>
        </p:blipFill>
        <p:spPr>
          <a:xfrm>
            <a:off x="1876852" y="2930002"/>
            <a:ext cx="1904649" cy="1197681"/>
          </a:xfrm>
          <a:prstGeom prst="rect">
            <a:avLst/>
          </a:prstGeom>
          <a:noFill/>
          <a:ln>
            <a:noFill/>
          </a:ln>
        </p:spPr>
      </p:pic>
      <p:sp>
        <p:nvSpPr>
          <p:cNvPr id="811" name="Google Shape;811;p103"/>
          <p:cNvSpPr txBox="1"/>
          <p:nvPr/>
        </p:nvSpPr>
        <p:spPr>
          <a:xfrm>
            <a:off x="4265700" y="3187700"/>
            <a:ext cx="48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Planning in observation space (images)</a:t>
            </a:r>
            <a:endParaRPr>
              <a:solidFill>
                <a:schemeClr val="dk1"/>
              </a:solidFill>
              <a:latin typeface="DM Sans"/>
              <a:ea typeface="DM Sans"/>
              <a:cs typeface="DM Sans"/>
              <a:sym typeface="DM Sans"/>
            </a:endParaRPr>
          </a:p>
        </p:txBody>
      </p:sp>
      <p:sp>
        <p:nvSpPr>
          <p:cNvPr id="812" name="Google Shape;812;p103"/>
          <p:cNvSpPr txBox="1"/>
          <p:nvPr/>
        </p:nvSpPr>
        <p:spPr>
          <a:xfrm>
            <a:off x="5904933" y="3965700"/>
            <a:ext cx="487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Planning in learned latent space</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(encoding of images)</a:t>
            </a:r>
            <a:endParaRPr>
              <a:solidFill>
                <a:schemeClr val="dk1"/>
              </a:solidFill>
              <a:latin typeface="DM Sans"/>
              <a:ea typeface="DM Sans"/>
              <a:cs typeface="DM Sans"/>
              <a:sym typeface="DM Sans"/>
            </a:endParaRPr>
          </a:p>
        </p:txBody>
      </p:sp>
      <p:pic>
        <p:nvPicPr>
          <p:cNvPr id="813" name="Google Shape;813;p103"/>
          <p:cNvPicPr preferRelativeResize="0"/>
          <p:nvPr/>
        </p:nvPicPr>
        <p:blipFill>
          <a:blip r:embed="rId5">
            <a:alphaModFix/>
          </a:blip>
          <a:stretch>
            <a:fillRect/>
          </a:stretch>
        </p:blipFill>
        <p:spPr>
          <a:xfrm>
            <a:off x="311700" y="2134768"/>
            <a:ext cx="2796276" cy="734000"/>
          </a:xfrm>
          <a:prstGeom prst="rect">
            <a:avLst/>
          </a:prstGeom>
          <a:noFill/>
          <a:ln>
            <a:noFill/>
          </a:ln>
        </p:spPr>
      </p:pic>
      <p:sp>
        <p:nvSpPr>
          <p:cNvPr id="814" name="Google Shape;814;p103"/>
          <p:cNvSpPr txBox="1"/>
          <p:nvPr/>
        </p:nvSpPr>
        <p:spPr>
          <a:xfrm>
            <a:off x="3260425" y="2330975"/>
            <a:ext cx="48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Planning in the original environment (MCTS)</a:t>
            </a:r>
            <a:endParaRPr>
              <a:solidFill>
                <a:schemeClr val="dk1"/>
              </a:solidFill>
              <a:latin typeface="DM Sans"/>
              <a:ea typeface="DM Sans"/>
              <a:cs typeface="DM Sans"/>
              <a:sym typeface="DM Sans"/>
            </a:endParaRPr>
          </a:p>
        </p:txBody>
      </p:sp>
      <p:sp>
        <p:nvSpPr>
          <p:cNvPr id="815" name="Google Shape;815;p103"/>
          <p:cNvSpPr txBox="1"/>
          <p:nvPr/>
        </p:nvSpPr>
        <p:spPr>
          <a:xfrm>
            <a:off x="91975" y="4775600"/>
            <a:ext cx="62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TD-MPC (Hansen et al., 2022); DreamerV3 (Hafner et al., 2022); Alpha Go (DeepMind, 2016)</a:t>
            </a:r>
            <a:endParaRPr i="1" sz="8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4"/>
          <p:cNvSpPr txBox="1"/>
          <p:nvPr/>
        </p:nvSpPr>
        <p:spPr>
          <a:xfrm>
            <a:off x="349925" y="1052900"/>
            <a:ext cx="8353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Learning a complex world model is hard and slow! Planning with them scales with number of steps ahead planned.</a:t>
            </a:r>
            <a:endParaRPr/>
          </a:p>
          <a:p>
            <a:pPr indent="0" lvl="0" marL="0" rtl="0" algn="l">
              <a:spcBef>
                <a:spcPts val="0"/>
              </a:spcBef>
              <a:spcAft>
                <a:spcPts val="0"/>
              </a:spcAft>
              <a:buNone/>
            </a:pPr>
            <a:r>
              <a:rPr lang="en"/>
              <a:t>While DreamerV3 can solve complex minecraft tasks and TD-MPC can solve complex robotic control problems, both take a </a:t>
            </a:r>
            <a:r>
              <a:rPr b="1" lang="en"/>
              <a:t>long time to train</a:t>
            </a:r>
            <a:endParaRPr b="1"/>
          </a:p>
        </p:txBody>
      </p:sp>
      <p:sp>
        <p:nvSpPr>
          <p:cNvPr id="821" name="Google Shape;821;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World Models</a:t>
            </a:r>
            <a:endParaRPr/>
          </a:p>
        </p:txBody>
      </p:sp>
      <p:pic>
        <p:nvPicPr>
          <p:cNvPr id="822" name="Google Shape;822;p104"/>
          <p:cNvPicPr preferRelativeResize="0"/>
          <p:nvPr/>
        </p:nvPicPr>
        <p:blipFill>
          <a:blip r:embed="rId3">
            <a:alphaModFix/>
          </a:blip>
          <a:stretch>
            <a:fillRect/>
          </a:stretch>
        </p:blipFill>
        <p:spPr>
          <a:xfrm>
            <a:off x="3918976" y="3706945"/>
            <a:ext cx="1904651" cy="1217346"/>
          </a:xfrm>
          <a:prstGeom prst="rect">
            <a:avLst/>
          </a:prstGeom>
          <a:noFill/>
          <a:ln>
            <a:noFill/>
          </a:ln>
        </p:spPr>
      </p:pic>
      <p:pic>
        <p:nvPicPr>
          <p:cNvPr id="823" name="Google Shape;823;p104"/>
          <p:cNvPicPr preferRelativeResize="0"/>
          <p:nvPr/>
        </p:nvPicPr>
        <p:blipFill>
          <a:blip r:embed="rId4">
            <a:alphaModFix/>
          </a:blip>
          <a:stretch>
            <a:fillRect/>
          </a:stretch>
        </p:blipFill>
        <p:spPr>
          <a:xfrm>
            <a:off x="1876852" y="2930002"/>
            <a:ext cx="1904649" cy="1197681"/>
          </a:xfrm>
          <a:prstGeom prst="rect">
            <a:avLst/>
          </a:prstGeom>
          <a:noFill/>
          <a:ln>
            <a:noFill/>
          </a:ln>
        </p:spPr>
      </p:pic>
      <p:sp>
        <p:nvSpPr>
          <p:cNvPr id="824" name="Google Shape;824;p104"/>
          <p:cNvSpPr txBox="1"/>
          <p:nvPr/>
        </p:nvSpPr>
        <p:spPr>
          <a:xfrm>
            <a:off x="4265700" y="3187700"/>
            <a:ext cx="48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Planning in observation space (images)</a:t>
            </a:r>
            <a:endParaRPr>
              <a:solidFill>
                <a:schemeClr val="dk1"/>
              </a:solidFill>
              <a:latin typeface="DM Sans"/>
              <a:ea typeface="DM Sans"/>
              <a:cs typeface="DM Sans"/>
              <a:sym typeface="DM Sans"/>
            </a:endParaRPr>
          </a:p>
        </p:txBody>
      </p:sp>
      <p:sp>
        <p:nvSpPr>
          <p:cNvPr id="825" name="Google Shape;825;p104"/>
          <p:cNvSpPr txBox="1"/>
          <p:nvPr/>
        </p:nvSpPr>
        <p:spPr>
          <a:xfrm>
            <a:off x="5904933" y="3965700"/>
            <a:ext cx="487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Planning in learned latent space</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(encoding of images)</a:t>
            </a:r>
            <a:endParaRPr>
              <a:solidFill>
                <a:schemeClr val="dk1"/>
              </a:solidFill>
              <a:latin typeface="DM Sans"/>
              <a:ea typeface="DM Sans"/>
              <a:cs typeface="DM Sans"/>
              <a:sym typeface="DM Sans"/>
            </a:endParaRPr>
          </a:p>
        </p:txBody>
      </p:sp>
      <p:pic>
        <p:nvPicPr>
          <p:cNvPr id="826" name="Google Shape;826;p104"/>
          <p:cNvPicPr preferRelativeResize="0"/>
          <p:nvPr/>
        </p:nvPicPr>
        <p:blipFill>
          <a:blip r:embed="rId5">
            <a:alphaModFix amt="17000"/>
          </a:blip>
          <a:stretch>
            <a:fillRect/>
          </a:stretch>
        </p:blipFill>
        <p:spPr>
          <a:xfrm>
            <a:off x="311700" y="2134768"/>
            <a:ext cx="2796276" cy="734000"/>
          </a:xfrm>
          <a:prstGeom prst="rect">
            <a:avLst/>
          </a:prstGeom>
          <a:noFill/>
          <a:ln>
            <a:noFill/>
          </a:ln>
        </p:spPr>
      </p:pic>
      <p:sp>
        <p:nvSpPr>
          <p:cNvPr id="827" name="Google Shape;827;p104"/>
          <p:cNvSpPr txBox="1"/>
          <p:nvPr/>
        </p:nvSpPr>
        <p:spPr>
          <a:xfrm>
            <a:off x="3260425" y="2330975"/>
            <a:ext cx="48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CCCC"/>
                </a:solidFill>
                <a:latin typeface="DM Sans"/>
                <a:ea typeface="DM Sans"/>
                <a:cs typeface="DM Sans"/>
                <a:sym typeface="DM Sans"/>
              </a:rPr>
              <a:t>Planning in the original environment (MCTS)</a:t>
            </a:r>
            <a:endParaRPr>
              <a:solidFill>
                <a:srgbClr val="CCCCCC"/>
              </a:solidFill>
              <a:latin typeface="DM Sans"/>
              <a:ea typeface="DM Sans"/>
              <a:cs typeface="DM Sans"/>
              <a:sym typeface="DM Sans"/>
            </a:endParaRPr>
          </a:p>
        </p:txBody>
      </p:sp>
      <p:sp>
        <p:nvSpPr>
          <p:cNvPr id="828" name="Google Shape;828;p104"/>
          <p:cNvSpPr txBox="1"/>
          <p:nvPr/>
        </p:nvSpPr>
        <p:spPr>
          <a:xfrm>
            <a:off x="91975" y="4775600"/>
            <a:ext cx="62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TD-MPC (Hansen et al., 2022); DreamerV3 (Hafner et al., 2022); Alpha Go (DeepMind, 2016)</a:t>
            </a:r>
            <a:endParaRPr i="1" sz="800"/>
          </a:p>
        </p:txBody>
      </p:sp>
      <p:sp>
        <p:nvSpPr>
          <p:cNvPr id="829" name="Google Shape;829;p104"/>
          <p:cNvSpPr/>
          <p:nvPr/>
        </p:nvSpPr>
        <p:spPr>
          <a:xfrm>
            <a:off x="1627025" y="2825425"/>
            <a:ext cx="7076700" cy="21519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from Demonstrations</a:t>
            </a:r>
            <a:endParaRPr/>
          </a:p>
        </p:txBody>
      </p:sp>
      <p:sp>
        <p:nvSpPr>
          <p:cNvPr id="835" name="Google Shape;835;p105"/>
          <p:cNvSpPr txBox="1"/>
          <p:nvPr/>
        </p:nvSpPr>
        <p:spPr>
          <a:xfrm>
            <a:off x="431200" y="1239675"/>
            <a:ext cx="71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Goal: </a:t>
            </a:r>
            <a:r>
              <a:rPr lang="en">
                <a:latin typeface="DM Sans"/>
                <a:ea typeface="DM Sans"/>
                <a:cs typeface="DM Sans"/>
                <a:sym typeface="DM Sans"/>
              </a:rPr>
              <a:t>Tackle incredibly hard tasks where designing a reward may be difficult</a:t>
            </a:r>
            <a:endParaRPr>
              <a:latin typeface="DM Sans"/>
              <a:ea typeface="DM Sans"/>
              <a:cs typeface="DM Sans"/>
              <a:sym typeface="DM Sans"/>
            </a:endParaRPr>
          </a:p>
        </p:txBody>
      </p:sp>
      <p:pic>
        <p:nvPicPr>
          <p:cNvPr id="836" name="Google Shape;836;p105"/>
          <p:cNvPicPr preferRelativeResize="0"/>
          <p:nvPr/>
        </p:nvPicPr>
        <p:blipFill>
          <a:blip r:embed="rId3">
            <a:alphaModFix/>
          </a:blip>
          <a:stretch>
            <a:fillRect/>
          </a:stretch>
        </p:blipFill>
        <p:spPr>
          <a:xfrm>
            <a:off x="5878200" y="1788397"/>
            <a:ext cx="2019850" cy="1136149"/>
          </a:xfrm>
          <a:prstGeom prst="rect">
            <a:avLst/>
          </a:prstGeom>
          <a:noFill/>
          <a:ln>
            <a:noFill/>
          </a:ln>
        </p:spPr>
      </p:pic>
      <p:pic>
        <p:nvPicPr>
          <p:cNvPr id="837" name="Google Shape;837;p105"/>
          <p:cNvPicPr preferRelativeResize="0"/>
          <p:nvPr/>
        </p:nvPicPr>
        <p:blipFill>
          <a:blip r:embed="rId4">
            <a:alphaModFix/>
          </a:blip>
          <a:stretch>
            <a:fillRect/>
          </a:stretch>
        </p:blipFill>
        <p:spPr>
          <a:xfrm>
            <a:off x="603475" y="2465638"/>
            <a:ext cx="2785300" cy="1567725"/>
          </a:xfrm>
          <a:prstGeom prst="rect">
            <a:avLst/>
          </a:prstGeom>
          <a:noFill/>
          <a:ln>
            <a:noFill/>
          </a:ln>
        </p:spPr>
      </p:pic>
      <p:cxnSp>
        <p:nvCxnSpPr>
          <p:cNvPr id="838" name="Google Shape;838;p105"/>
          <p:cNvCxnSpPr/>
          <p:nvPr/>
        </p:nvCxnSpPr>
        <p:spPr>
          <a:xfrm flipH="1" rot="10800000">
            <a:off x="3685925" y="2619825"/>
            <a:ext cx="1884900" cy="504900"/>
          </a:xfrm>
          <a:prstGeom prst="straightConnector1">
            <a:avLst/>
          </a:prstGeom>
          <a:noFill/>
          <a:ln cap="flat" cmpd="sng" w="38100">
            <a:solidFill>
              <a:schemeClr val="dk2"/>
            </a:solidFill>
            <a:prstDash val="solid"/>
            <a:round/>
            <a:headEnd len="med" w="med" type="none"/>
            <a:tailEnd len="med" w="med" type="triangle"/>
          </a:ln>
        </p:spPr>
      </p:cxnSp>
      <p:sp>
        <p:nvSpPr>
          <p:cNvPr id="839" name="Google Shape;839;p105"/>
          <p:cNvSpPr txBox="1"/>
          <p:nvPr/>
        </p:nvSpPr>
        <p:spPr>
          <a:xfrm>
            <a:off x="3537325" y="1787888"/>
            <a:ext cx="242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to mine diamonds?</a:t>
            </a:r>
            <a:endParaRPr/>
          </a:p>
          <a:p>
            <a:pPr indent="0" lvl="0" marL="0" rtl="0" algn="l">
              <a:spcBef>
                <a:spcPts val="0"/>
              </a:spcBef>
              <a:spcAft>
                <a:spcPts val="0"/>
              </a:spcAft>
              <a:buNone/>
            </a:pPr>
            <a:r>
              <a:rPr lang="en"/>
              <a:t>What rewards?</a:t>
            </a:r>
            <a:endParaRPr/>
          </a:p>
        </p:txBody>
      </p:sp>
      <p:sp>
        <p:nvSpPr>
          <p:cNvPr id="840" name="Google Shape;840;p105"/>
          <p:cNvSpPr txBox="1"/>
          <p:nvPr/>
        </p:nvSpPr>
        <p:spPr>
          <a:xfrm>
            <a:off x="784575" y="4103513"/>
            <a:ext cx="242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Start</a:t>
            </a:r>
            <a:endParaRPr/>
          </a:p>
        </p:txBody>
      </p:sp>
      <p:sp>
        <p:nvSpPr>
          <p:cNvPr id="841" name="Google Shape;841;p105"/>
          <p:cNvSpPr txBox="1"/>
          <p:nvPr/>
        </p:nvSpPr>
        <p:spPr>
          <a:xfrm>
            <a:off x="5676575" y="3025563"/>
            <a:ext cx="242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Goal 1: Diamonds</a:t>
            </a:r>
            <a:endParaRPr/>
          </a:p>
        </p:txBody>
      </p:sp>
      <p:sp>
        <p:nvSpPr>
          <p:cNvPr id="842" name="Google Shape;842;p105"/>
          <p:cNvSpPr txBox="1"/>
          <p:nvPr/>
        </p:nvSpPr>
        <p:spPr>
          <a:xfrm>
            <a:off x="5676575" y="4561913"/>
            <a:ext cx="242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Goal 2: Build a house</a:t>
            </a:r>
            <a:endParaRPr/>
          </a:p>
        </p:txBody>
      </p:sp>
      <p:pic>
        <p:nvPicPr>
          <p:cNvPr id="843" name="Google Shape;843;p105"/>
          <p:cNvPicPr preferRelativeResize="0"/>
          <p:nvPr/>
        </p:nvPicPr>
        <p:blipFill>
          <a:blip r:embed="rId5">
            <a:alphaModFix/>
          </a:blip>
          <a:stretch>
            <a:fillRect/>
          </a:stretch>
        </p:blipFill>
        <p:spPr>
          <a:xfrm>
            <a:off x="5878200" y="3425775"/>
            <a:ext cx="2019850" cy="1136149"/>
          </a:xfrm>
          <a:prstGeom prst="rect">
            <a:avLst/>
          </a:prstGeom>
          <a:noFill/>
          <a:ln>
            <a:noFill/>
          </a:ln>
        </p:spPr>
      </p:pic>
      <p:sp>
        <p:nvSpPr>
          <p:cNvPr id="844" name="Google Shape;844;p105"/>
          <p:cNvSpPr txBox="1"/>
          <p:nvPr/>
        </p:nvSpPr>
        <p:spPr>
          <a:xfrm>
            <a:off x="3609725" y="4174925"/>
            <a:ext cx="242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to build a house?</a:t>
            </a:r>
            <a:endParaRPr/>
          </a:p>
          <a:p>
            <a:pPr indent="0" lvl="0" marL="0" rtl="0" algn="l">
              <a:spcBef>
                <a:spcPts val="0"/>
              </a:spcBef>
              <a:spcAft>
                <a:spcPts val="0"/>
              </a:spcAft>
              <a:buNone/>
            </a:pPr>
            <a:r>
              <a:rPr lang="en"/>
              <a:t>What rewards?</a:t>
            </a:r>
            <a:endParaRPr/>
          </a:p>
        </p:txBody>
      </p:sp>
      <p:cxnSp>
        <p:nvCxnSpPr>
          <p:cNvPr id="845" name="Google Shape;845;p105"/>
          <p:cNvCxnSpPr/>
          <p:nvPr/>
        </p:nvCxnSpPr>
        <p:spPr>
          <a:xfrm>
            <a:off x="3685875" y="3138100"/>
            <a:ext cx="1977600" cy="946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from Demonstrations</a:t>
            </a:r>
            <a:endParaRPr/>
          </a:p>
        </p:txBody>
      </p:sp>
      <p:sp>
        <p:nvSpPr>
          <p:cNvPr id="851" name="Google Shape;851;p106"/>
          <p:cNvSpPr txBox="1"/>
          <p:nvPr/>
        </p:nvSpPr>
        <p:spPr>
          <a:xfrm>
            <a:off x="431200" y="1239675"/>
            <a:ext cx="71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Goal: </a:t>
            </a:r>
            <a:r>
              <a:rPr lang="en">
                <a:latin typeface="DM Sans"/>
                <a:ea typeface="DM Sans"/>
                <a:cs typeface="DM Sans"/>
                <a:sym typeface="DM Sans"/>
              </a:rPr>
              <a:t>Tackle incredibly hard tasks where designing a reward may be difficult</a:t>
            </a:r>
            <a:endParaRPr>
              <a:latin typeface="DM Sans"/>
              <a:ea typeface="DM Sans"/>
              <a:cs typeface="DM Sans"/>
              <a:sym typeface="DM Sans"/>
            </a:endParaRPr>
          </a:p>
        </p:txBody>
      </p:sp>
      <p:sp>
        <p:nvSpPr>
          <p:cNvPr id="852" name="Google Shape;852;p106"/>
          <p:cNvSpPr txBox="1"/>
          <p:nvPr/>
        </p:nvSpPr>
        <p:spPr>
          <a:xfrm>
            <a:off x="431200" y="1787900"/>
            <a:ext cx="3264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Getting diamonds are a long </a:t>
            </a:r>
            <a:r>
              <a:rPr lang="en"/>
              <a:t>horizon</a:t>
            </a:r>
            <a:r>
              <a:rPr lang="en"/>
              <a:t>, multi-staged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Easily take 100 million samples on even the best algorithms, even with lots of hacks to make it easier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100M samples is about a month of straight playing time at 30FPS.</a:t>
            </a:r>
            <a:endParaRPr/>
          </a:p>
        </p:txBody>
      </p:sp>
      <p:pic>
        <p:nvPicPr>
          <p:cNvPr id="853" name="Google Shape;853;p106"/>
          <p:cNvPicPr preferRelativeResize="0"/>
          <p:nvPr/>
        </p:nvPicPr>
        <p:blipFill>
          <a:blip r:embed="rId3">
            <a:alphaModFix/>
          </a:blip>
          <a:stretch>
            <a:fillRect/>
          </a:stretch>
        </p:blipFill>
        <p:spPr>
          <a:xfrm>
            <a:off x="4070381" y="1787901"/>
            <a:ext cx="3208500" cy="3070224"/>
          </a:xfrm>
          <a:prstGeom prst="rect">
            <a:avLst/>
          </a:prstGeom>
          <a:noFill/>
          <a:ln>
            <a:noFill/>
          </a:ln>
        </p:spPr>
      </p:pic>
      <p:sp>
        <p:nvSpPr>
          <p:cNvPr id="854" name="Google Shape;854;p106"/>
          <p:cNvSpPr txBox="1"/>
          <p:nvPr/>
        </p:nvSpPr>
        <p:spPr>
          <a:xfrm>
            <a:off x="91975" y="4775600"/>
            <a:ext cx="62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Figure from</a:t>
            </a:r>
            <a:r>
              <a:rPr i="1" lang="en" sz="800"/>
              <a:t> DreamerV3 (Hafner et al., 2022);</a:t>
            </a:r>
            <a:endParaRPr i="1" sz="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from Demonstrations</a:t>
            </a:r>
            <a:endParaRPr/>
          </a:p>
        </p:txBody>
      </p:sp>
      <p:sp>
        <p:nvSpPr>
          <p:cNvPr id="860" name="Google Shape;860;p107"/>
          <p:cNvSpPr txBox="1"/>
          <p:nvPr/>
        </p:nvSpPr>
        <p:spPr>
          <a:xfrm>
            <a:off x="431200" y="1239675"/>
            <a:ext cx="7103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Goal: </a:t>
            </a:r>
            <a:r>
              <a:rPr lang="en">
                <a:latin typeface="DM Sans"/>
                <a:ea typeface="DM Sans"/>
                <a:cs typeface="DM Sans"/>
                <a:sym typeface="DM Sans"/>
              </a:rPr>
              <a:t>Tackle incredibly hard tasks where designing a reward may be difficult</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RL will work well if you provide an optimal reward function, but this is seldomly possible in incredibly complex environments like minecraft, robotics environments etc. and especially very long horizon problems (e.g. a sequence of tasks to arrange a dinner table)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A suitable replacement is to use </a:t>
            </a:r>
            <a:r>
              <a:rPr b="1" lang="en">
                <a:latin typeface="DM Sans"/>
                <a:ea typeface="DM Sans"/>
                <a:cs typeface="DM Sans"/>
                <a:sym typeface="DM Sans"/>
              </a:rPr>
              <a:t>demonstrations</a:t>
            </a:r>
            <a:r>
              <a:rPr lang="en">
                <a:latin typeface="DM Sans"/>
                <a:ea typeface="DM Sans"/>
                <a:cs typeface="DM Sans"/>
                <a:sym typeface="DM Sans"/>
              </a:rPr>
              <a:t>, past examples of how another person/robot/agent did a particular task (not necessarily optimally).</a:t>
            </a:r>
            <a:endParaRPr>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8"/>
          <p:cNvSpPr txBox="1"/>
          <p:nvPr/>
        </p:nvSpPr>
        <p:spPr>
          <a:xfrm>
            <a:off x="413800" y="1091100"/>
            <a:ext cx="7563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Some typical approaches to leverage demonstrations</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Behavior Cloning:</a:t>
            </a:r>
            <a:r>
              <a:rPr lang="en">
                <a:solidFill>
                  <a:schemeClr val="dk1"/>
                </a:solidFill>
                <a:latin typeface="DM Sans"/>
                <a:ea typeface="DM Sans"/>
                <a:cs typeface="DM Sans"/>
                <a:sym typeface="DM Sans"/>
              </a:rPr>
              <a:t> Supervise learning the actions chosen for each observation in demo. Input is observation o_t, target/label is action a_t taken in the demonstration.</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Offline RL:</a:t>
            </a:r>
            <a:r>
              <a:rPr lang="en">
                <a:solidFill>
                  <a:schemeClr val="dk1"/>
                </a:solidFill>
                <a:latin typeface="DM Sans"/>
                <a:ea typeface="DM Sans"/>
                <a:cs typeface="DM Sans"/>
                <a:sym typeface="DM Sans"/>
              </a:rPr>
              <a:t> Generally encomposes methods that use no online interaction and use all kinds of information in a demonstration dataset (e.g. even modelling the reward to determine the optimality of demos and learn better)</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Offline+Online RL:</a:t>
            </a:r>
            <a:r>
              <a:rPr lang="en">
                <a:solidFill>
                  <a:schemeClr val="dk1"/>
                </a:solidFill>
                <a:latin typeface="DM Sans"/>
                <a:ea typeface="DM Sans"/>
                <a:cs typeface="DM Sans"/>
                <a:sym typeface="DM Sans"/>
              </a:rPr>
              <a:t> Learning from demonstrations while also using online interactions to improve the policy performance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Inverse RL: </a:t>
            </a:r>
            <a:r>
              <a:rPr lang="en">
                <a:solidFill>
                  <a:schemeClr val="dk1"/>
                </a:solidFill>
                <a:latin typeface="DM Sans"/>
                <a:ea typeface="DM Sans"/>
                <a:cs typeface="DM Sans"/>
                <a:sym typeface="DM Sans"/>
              </a:rPr>
              <a:t>Learning a reward model from demonstrations to then generate rewards for an off-the-shelf RL algorithm like PPO or SAC</a:t>
            </a:r>
            <a:endParaRPr>
              <a:solidFill>
                <a:schemeClr val="dk1"/>
              </a:solidFill>
              <a:latin typeface="DM Sans"/>
              <a:ea typeface="DM Sans"/>
              <a:cs typeface="DM Sans"/>
              <a:sym typeface="DM Sans"/>
            </a:endParaRPr>
          </a:p>
        </p:txBody>
      </p:sp>
      <p:sp>
        <p:nvSpPr>
          <p:cNvPr id="866" name="Google Shape;866;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from Demonstrations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0" name="Shape 870"/>
        <p:cNvGrpSpPr/>
        <p:nvPr/>
      </p:nvGrpSpPr>
      <p:grpSpPr>
        <a:xfrm>
          <a:off x="0" y="0"/>
          <a:ext cx="0" cy="0"/>
          <a:chOff x="0" y="0"/>
          <a:chExt cx="0" cy="0"/>
        </a:xfrm>
      </p:grpSpPr>
      <p:sp>
        <p:nvSpPr>
          <p:cNvPr id="871" name="Google Shape;871;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from Demonstrations: Offline RL</a:t>
            </a:r>
            <a:endParaRPr/>
          </a:p>
        </p:txBody>
      </p:sp>
      <p:pic>
        <p:nvPicPr>
          <p:cNvPr id="872" name="Google Shape;872;p109"/>
          <p:cNvPicPr preferRelativeResize="0"/>
          <p:nvPr/>
        </p:nvPicPr>
        <p:blipFill>
          <a:blip r:embed="rId3">
            <a:alphaModFix/>
          </a:blip>
          <a:stretch>
            <a:fillRect/>
          </a:stretch>
        </p:blipFill>
        <p:spPr>
          <a:xfrm>
            <a:off x="152400" y="1170125"/>
            <a:ext cx="8839204" cy="2995316"/>
          </a:xfrm>
          <a:prstGeom prst="rect">
            <a:avLst/>
          </a:prstGeom>
          <a:noFill/>
          <a:ln>
            <a:noFill/>
          </a:ln>
        </p:spPr>
      </p:pic>
      <p:sp>
        <p:nvSpPr>
          <p:cNvPr id="873" name="Google Shape;873;p109"/>
          <p:cNvSpPr txBox="1"/>
          <p:nvPr/>
        </p:nvSpPr>
        <p:spPr>
          <a:xfrm>
            <a:off x="91975" y="4775600"/>
            <a:ext cx="62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Image from: https://bair.berkeley.edu/blog/2020/12/07/offline/</a:t>
            </a:r>
            <a:endParaRPr i="1" sz="8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Training/Inference Speed</a:t>
            </a:r>
            <a:endParaRPr/>
          </a:p>
        </p:txBody>
      </p:sp>
      <p:sp>
        <p:nvSpPr>
          <p:cNvPr id="879" name="Google Shape;879;p110"/>
          <p:cNvSpPr txBox="1"/>
          <p:nvPr/>
        </p:nvSpPr>
        <p:spPr>
          <a:xfrm>
            <a:off x="431200" y="1239675"/>
            <a:ext cx="7103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Goal: </a:t>
            </a:r>
            <a:r>
              <a:rPr lang="en">
                <a:latin typeface="DM Sans"/>
                <a:ea typeface="DM Sans"/>
                <a:cs typeface="DM Sans"/>
                <a:sym typeface="DM Sans"/>
              </a:rPr>
              <a:t>Make the already slow RL training process go faster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There are a number of components to reinforcement learning training which differ from typical supervised learning and most machine learning methods. Each component contributes to the overall training time, but which components are actually horribly slow and need improving?</a:t>
            </a:r>
            <a:endParaRPr>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11"/>
          <p:cNvSpPr txBox="1"/>
          <p:nvPr/>
        </p:nvSpPr>
        <p:spPr>
          <a:xfrm>
            <a:off x="413800" y="1243500"/>
            <a:ext cx="2825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Where does the time go?</a:t>
            </a:r>
            <a:endParaRPr b="1">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Training</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Learning from online experiences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Learning from offline experiences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Augmenting experiences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Learning world models</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Producing actions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Forward pass of model</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Planning</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Sampling the Environment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Process action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Generating observations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
        <p:nvSpPr>
          <p:cNvPr id="885" name="Google Shape;885;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Training/Inference Speed</a:t>
            </a:r>
            <a:endParaRPr/>
          </a:p>
        </p:txBody>
      </p:sp>
      <p:pic>
        <p:nvPicPr>
          <p:cNvPr id="886" name="Google Shape;886;p111"/>
          <p:cNvPicPr preferRelativeResize="0"/>
          <p:nvPr/>
        </p:nvPicPr>
        <p:blipFill rotWithShape="1">
          <a:blip r:embed="rId3">
            <a:alphaModFix/>
          </a:blip>
          <a:srcRect b="18178" l="12189" r="12707" t="21769"/>
          <a:stretch/>
        </p:blipFill>
        <p:spPr>
          <a:xfrm>
            <a:off x="3239500" y="1804725"/>
            <a:ext cx="5104999" cy="229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